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37"/>
  </p:notesMasterIdLst>
  <p:handoutMasterIdLst>
    <p:handoutMasterId r:id="rId38"/>
  </p:handoutMasterIdLst>
  <p:sldIdLst>
    <p:sldId id="424" r:id="rId2"/>
    <p:sldId id="432" r:id="rId3"/>
    <p:sldId id="433" r:id="rId4"/>
    <p:sldId id="434" r:id="rId5"/>
    <p:sldId id="436" r:id="rId6"/>
    <p:sldId id="437" r:id="rId7"/>
    <p:sldId id="438" r:id="rId8"/>
    <p:sldId id="439" r:id="rId9"/>
    <p:sldId id="442" r:id="rId10"/>
    <p:sldId id="443" r:id="rId11"/>
    <p:sldId id="441" r:id="rId12"/>
    <p:sldId id="446" r:id="rId13"/>
    <p:sldId id="447" r:id="rId14"/>
    <p:sldId id="455" r:id="rId15"/>
    <p:sldId id="456" r:id="rId16"/>
    <p:sldId id="457" r:id="rId17"/>
    <p:sldId id="465" r:id="rId18"/>
    <p:sldId id="467" r:id="rId19"/>
    <p:sldId id="440" r:id="rId20"/>
    <p:sldId id="444" r:id="rId21"/>
    <p:sldId id="469" r:id="rId22"/>
    <p:sldId id="470" r:id="rId23"/>
    <p:sldId id="445" r:id="rId24"/>
    <p:sldId id="471" r:id="rId25"/>
    <p:sldId id="425" r:id="rId26"/>
    <p:sldId id="472" r:id="rId27"/>
    <p:sldId id="473" r:id="rId28"/>
    <p:sldId id="426" r:id="rId29"/>
    <p:sldId id="474" r:id="rId30"/>
    <p:sldId id="427" r:id="rId31"/>
    <p:sldId id="429" r:id="rId32"/>
    <p:sldId id="435" r:id="rId33"/>
    <p:sldId id="475" r:id="rId34"/>
    <p:sldId id="430" r:id="rId35"/>
    <p:sldId id="431" r:id="rId36"/>
  </p:sldIdLst>
  <p:sldSz cx="9144000" cy="6858000" type="screen4x3"/>
  <p:notesSz cx="9601200" cy="7315200"/>
  <p:defaultTextStyle>
    <a:defPPr>
      <a:defRPr lang="en-US"/>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E7F8FF"/>
    <a:srgbClr val="663300"/>
    <a:srgbClr val="99CCFF"/>
    <a:srgbClr val="FFCC99"/>
    <a:srgbClr val="8AD08C"/>
    <a:srgbClr val="FF9933"/>
    <a:srgbClr val="F79D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9361" autoAdjust="0"/>
  </p:normalViewPr>
  <p:slideViewPr>
    <p:cSldViewPr snapToGrid="0">
      <p:cViewPr varScale="1">
        <p:scale>
          <a:sx n="98" d="100"/>
          <a:sy n="98" d="100"/>
        </p:scale>
        <p:origin x="1480" y="192"/>
      </p:cViewPr>
      <p:guideLst>
        <p:guide orient="horz" pos="2160"/>
        <p:guide pos="2880"/>
      </p:guideLst>
    </p:cSldViewPr>
  </p:slideViewPr>
  <p:notesTextViewPr>
    <p:cViewPr>
      <p:scale>
        <a:sx n="100" d="100"/>
        <a:sy n="100" d="100"/>
      </p:scale>
      <p:origin x="0" y="0"/>
    </p:cViewPr>
  </p:notesTextViewPr>
  <p:notesViewPr>
    <p:cSldViewPr snapToGrid="0">
      <p:cViewPr varScale="1">
        <p:scale>
          <a:sx n="73" d="100"/>
          <a:sy n="73" d="100"/>
        </p:scale>
        <p:origin x="-53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wmf"/><Relationship Id="rId1" Type="http://schemas.openxmlformats.org/officeDocument/2006/relationships/image" Target="../media/image6.emf"/><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458788" y="303213"/>
            <a:ext cx="87360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t" anchorCtr="0" compatLnSpc="1">
            <a:prstTxWarp prst="textNoShape">
              <a:avLst/>
            </a:prstTxWarp>
          </a:bodyPr>
          <a:lstStyle>
            <a:lvl1pPr defTabSz="968375">
              <a:defRPr sz="1400">
                <a:latin typeface="Times New Roman" charset="0"/>
              </a:defRPr>
            </a:lvl1pPr>
          </a:lstStyle>
          <a:p>
            <a:r>
              <a:rPr lang="hr-HR" altLang="en-US"/>
              <a:t>IFSM300-Wk2-ch2-3-5-8</a:t>
            </a:r>
            <a:endParaRPr lang="en-US" altLang="en-US"/>
          </a:p>
        </p:txBody>
      </p:sp>
      <p:sp>
        <p:nvSpPr>
          <p:cNvPr id="21508" name="Rectangle 4"/>
          <p:cNvSpPr>
            <a:spLocks noGrp="1" noChangeArrowheads="1"/>
          </p:cNvSpPr>
          <p:nvPr>
            <p:ph type="ftr" sz="quarter" idx="2"/>
          </p:nvPr>
        </p:nvSpPr>
        <p:spPr bwMode="auto">
          <a:xfrm>
            <a:off x="381000" y="662940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b" anchorCtr="0" compatLnSpc="1">
            <a:prstTxWarp prst="textNoShape">
              <a:avLst/>
            </a:prstTxWarp>
          </a:bodyPr>
          <a:lstStyle>
            <a:lvl1pPr defTabSz="968375">
              <a:defRPr sz="1400">
                <a:latin typeface="Times New Roman" charset="0"/>
              </a:defRPr>
            </a:lvl1pPr>
          </a:lstStyle>
          <a:p>
            <a:r>
              <a:rPr lang="en-US" altLang="en-US"/>
              <a:t>Copyright © 2018  R.M. Laurie</a:t>
            </a:r>
          </a:p>
        </p:txBody>
      </p:sp>
      <p:sp>
        <p:nvSpPr>
          <p:cNvPr id="21509" name="Rectangle 5"/>
          <p:cNvSpPr>
            <a:spLocks noGrp="1" noChangeArrowheads="1"/>
          </p:cNvSpPr>
          <p:nvPr>
            <p:ph type="sldNum" sz="quarter" idx="3"/>
          </p:nvPr>
        </p:nvSpPr>
        <p:spPr bwMode="auto">
          <a:xfrm>
            <a:off x="5106988" y="6629400"/>
            <a:ext cx="41560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b" anchorCtr="0" compatLnSpc="1">
            <a:prstTxWarp prst="textNoShape">
              <a:avLst/>
            </a:prstTxWarp>
          </a:bodyPr>
          <a:lstStyle>
            <a:lvl1pPr algn="r" defTabSz="968375">
              <a:defRPr sz="1400">
                <a:latin typeface="Times New Roman" charset="0"/>
              </a:defRPr>
            </a:lvl1pPr>
          </a:lstStyle>
          <a:p>
            <a:fld id="{B15D6AA3-C657-C64F-8C02-C631E97B60F8}"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162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t" anchorCtr="0" compatLnSpc="1">
            <a:prstTxWarp prst="textNoShape">
              <a:avLst/>
            </a:prstTxWarp>
          </a:bodyPr>
          <a:lstStyle>
            <a:lvl1pPr defTabSz="968375">
              <a:defRPr sz="1400">
                <a:latin typeface="Times New Roman" charset="0"/>
              </a:defRPr>
            </a:lvl1pPr>
          </a:lstStyle>
          <a:p>
            <a:r>
              <a:rPr lang="hr-HR" altLang="en-US"/>
              <a:t>IFSM300-Wk2-ch2-3-5-8</a:t>
            </a:r>
            <a:endParaRPr lang="en-US" altLang="en-US"/>
          </a:p>
        </p:txBody>
      </p:sp>
      <p:sp>
        <p:nvSpPr>
          <p:cNvPr id="5123" name="Rectangle 3"/>
          <p:cNvSpPr>
            <a:spLocks noGrp="1" noChangeArrowheads="1"/>
          </p:cNvSpPr>
          <p:nvPr>
            <p:ph type="dt" idx="1"/>
          </p:nvPr>
        </p:nvSpPr>
        <p:spPr bwMode="auto">
          <a:xfrm>
            <a:off x="5440363" y="0"/>
            <a:ext cx="4160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t" anchorCtr="0" compatLnSpc="1">
            <a:prstTxWarp prst="textNoShape">
              <a:avLst/>
            </a:prstTxWarp>
          </a:bodyPr>
          <a:lstStyle>
            <a:lvl1pPr algn="r" defTabSz="968375">
              <a:defRPr sz="1400">
                <a:latin typeface="Times New Roman" charset="0"/>
              </a:defRPr>
            </a:lvl1pPr>
          </a:lstStyle>
          <a:p>
            <a:endParaRPr lang="en-US" altLang="en-US"/>
          </a:p>
        </p:txBody>
      </p:sp>
      <p:sp>
        <p:nvSpPr>
          <p:cNvPr id="5124" name="Rectangle 4"/>
          <p:cNvSpPr>
            <a:spLocks noGrp="1" noRot="1" noChangeAspect="1" noChangeArrowheads="1" noTextEdit="1"/>
          </p:cNvSpPr>
          <p:nvPr>
            <p:ph type="sldImg" idx="2"/>
          </p:nvPr>
        </p:nvSpPr>
        <p:spPr bwMode="auto">
          <a:xfrm>
            <a:off x="2973388" y="547688"/>
            <a:ext cx="3657600" cy="27432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p:cNvSpPr>
            <a:spLocks noGrp="1" noChangeArrowheads="1"/>
          </p:cNvSpPr>
          <p:nvPr>
            <p:ph type="ftr" sz="quarter" idx="4"/>
          </p:nvPr>
        </p:nvSpPr>
        <p:spPr bwMode="auto">
          <a:xfrm>
            <a:off x="0" y="6948488"/>
            <a:ext cx="4162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b" anchorCtr="0" compatLnSpc="1">
            <a:prstTxWarp prst="textNoShape">
              <a:avLst/>
            </a:prstTxWarp>
          </a:bodyPr>
          <a:lstStyle>
            <a:lvl1pPr defTabSz="968375">
              <a:defRPr sz="1400">
                <a:latin typeface="Times New Roman" charset="0"/>
              </a:defRPr>
            </a:lvl1pPr>
          </a:lstStyle>
          <a:p>
            <a:r>
              <a:rPr lang="en-US" altLang="en-US"/>
              <a:t>Copyright © 2018  R.M. Laurie</a:t>
            </a:r>
          </a:p>
        </p:txBody>
      </p:sp>
      <p:sp>
        <p:nvSpPr>
          <p:cNvPr id="5127" name="Rectangle 7"/>
          <p:cNvSpPr>
            <a:spLocks noGrp="1" noChangeArrowheads="1"/>
          </p:cNvSpPr>
          <p:nvPr>
            <p:ph type="sldNum" sz="quarter" idx="5"/>
          </p:nvPr>
        </p:nvSpPr>
        <p:spPr bwMode="auto">
          <a:xfrm>
            <a:off x="5440363" y="6948488"/>
            <a:ext cx="4160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6643" tIns="48320" rIns="96643" bIns="48320" numCol="1" anchor="b" anchorCtr="0" compatLnSpc="1">
            <a:prstTxWarp prst="textNoShape">
              <a:avLst/>
            </a:prstTxWarp>
          </a:bodyPr>
          <a:lstStyle>
            <a:lvl1pPr algn="r" defTabSz="968375">
              <a:defRPr sz="1400">
                <a:latin typeface="Times New Roman" charset="0"/>
              </a:defRPr>
            </a:lvl1pPr>
          </a:lstStyle>
          <a:p>
            <a:fld id="{83FC54C4-975F-9741-B2C4-801F6A51C158}"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hr-HR" altLang="en-US"/>
              <a:t>IFSM300-Wk2-ch2-3-5-8</a:t>
            </a:r>
            <a:endParaRPr lang="en-US" altLang="en-US"/>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1</a:t>
            </a:fld>
            <a:endParaRPr lang="en-US" altLang="en-US"/>
          </a:p>
        </p:txBody>
      </p:sp>
    </p:spTree>
    <p:extLst>
      <p:ext uri="{BB962C8B-B14F-4D97-AF65-F5344CB8AC3E}">
        <p14:creationId xmlns:p14="http://schemas.microsoft.com/office/powerpoint/2010/main" val="513438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hr-HR" altLang="en-US" sz="1200">
                <a:latin typeface="Times New Roman" panose="02020603050405020304" pitchFamily="18" charset="0"/>
              </a:rPr>
              <a:t>IFSM300-Wk2-ch2-3-5-8</a:t>
            </a:r>
            <a:endParaRPr lang="en-US" altLang="en-US" sz="1200">
              <a:latin typeface="Times New Roman" panose="02020603050405020304" pitchFamily="18" charset="0"/>
            </a:endParaRPr>
          </a:p>
        </p:txBody>
      </p:sp>
      <p:sp>
        <p:nvSpPr>
          <p:cNvPr id="27651" name="Rectangle 6"/>
          <p:cNvSpPr>
            <a:spLocks noGrp="1" noChangeArrowheads="1"/>
          </p:cNvSpPr>
          <p:nvPr>
            <p:ph type="ftr" sz="quarter" idx="4"/>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2017  R.M. Laurie</a:t>
            </a:r>
          </a:p>
        </p:txBody>
      </p:sp>
      <p:sp>
        <p:nvSpPr>
          <p:cNvPr id="27652" name="Rectangle 7"/>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27070E94-B973-4F21-9046-A260A990F050}" type="slidenum">
              <a:rPr lang="en-US" altLang="en-US" sz="1200">
                <a:latin typeface="Times New Roman" panose="02020603050405020304" pitchFamily="18" charset="0"/>
              </a:rPr>
              <a:pPr/>
              <a:t>14</a:t>
            </a:fld>
            <a:endParaRPr lang="en-US" altLang="en-US" sz="1200">
              <a:latin typeface="Times New Roman" panose="02020603050405020304" pitchFamily="18" charset="0"/>
            </a:endParaRPr>
          </a:p>
        </p:txBody>
      </p:sp>
      <p:sp>
        <p:nvSpPr>
          <p:cNvPr id="27653" name="Rectangle 2"/>
          <p:cNvSpPr>
            <a:spLocks noGrp="1" noRot="1" noChangeAspect="1" noChangeArrowheads="1" noTextEdit="1"/>
          </p:cNvSpPr>
          <p:nvPr>
            <p:ph type="sldImg"/>
          </p:nvPr>
        </p:nvSpPr>
        <p:spPr>
          <a:ln/>
        </p:spPr>
      </p:sp>
      <p:sp>
        <p:nvSpPr>
          <p:cNvPr id="2765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748048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hr-HR" altLang="en-US" sz="1200">
                <a:latin typeface="Times New Roman" panose="02020603050405020304" pitchFamily="18" charset="0"/>
              </a:rPr>
              <a:t>IFSM300-Wk2-ch2-3-5-8</a:t>
            </a:r>
            <a:endParaRPr lang="en-US" altLang="en-US" sz="1200">
              <a:latin typeface="Times New Roman" panose="02020603050405020304" pitchFamily="18" charset="0"/>
            </a:endParaRPr>
          </a:p>
        </p:txBody>
      </p:sp>
      <p:sp>
        <p:nvSpPr>
          <p:cNvPr id="28675" name="Rectangle 6"/>
          <p:cNvSpPr>
            <a:spLocks noGrp="1" noChangeArrowheads="1"/>
          </p:cNvSpPr>
          <p:nvPr>
            <p:ph type="ftr" sz="quarter" idx="4"/>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2017  R.M. Laurie</a:t>
            </a:r>
          </a:p>
        </p:txBody>
      </p:sp>
      <p:sp>
        <p:nvSpPr>
          <p:cNvPr id="28676" name="Rectangle 7"/>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1FC507CB-33A9-4625-8BC5-432FEBC94790}" type="slidenum">
              <a:rPr lang="en-US" altLang="en-US" sz="1200">
                <a:latin typeface="Times New Roman" panose="02020603050405020304" pitchFamily="18" charset="0"/>
              </a:rPr>
              <a:pPr/>
              <a:t>15</a:t>
            </a:fld>
            <a:endParaRPr lang="en-US" altLang="en-US" sz="1200">
              <a:latin typeface="Times New Roman" panose="02020603050405020304" pitchFamily="18" charset="0"/>
            </a:endParaRPr>
          </a:p>
        </p:txBody>
      </p:sp>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4178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hr-HR" altLang="en-US" sz="1200">
                <a:latin typeface="Times New Roman" panose="02020603050405020304" pitchFamily="18" charset="0"/>
              </a:rPr>
              <a:t>IFSM300-Wk2-ch2-3-5-8</a:t>
            </a:r>
            <a:endParaRPr lang="en-US" altLang="en-US" sz="1200">
              <a:latin typeface="Times New Roman" panose="02020603050405020304" pitchFamily="18" charset="0"/>
            </a:endParaRPr>
          </a:p>
        </p:txBody>
      </p:sp>
      <p:sp>
        <p:nvSpPr>
          <p:cNvPr id="15363" name="Rectangle 6"/>
          <p:cNvSpPr>
            <a:spLocks noGrp="1" noChangeArrowheads="1"/>
          </p:cNvSpPr>
          <p:nvPr>
            <p:ph type="ftr" sz="quarter" idx="4"/>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2017  R.M. Laurie</a:t>
            </a:r>
          </a:p>
        </p:txBody>
      </p:sp>
      <p:sp>
        <p:nvSpPr>
          <p:cNvPr id="15364" name="Rectangle 7"/>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1938CE72-D93F-4ED8-8525-8F96DFA9BE0A}" type="slidenum">
              <a:rPr lang="en-US" altLang="en-US" sz="1200">
                <a:latin typeface="Times New Roman" panose="02020603050405020304" pitchFamily="18" charset="0"/>
              </a:rPr>
              <a:pPr/>
              <a:t>16</a:t>
            </a:fld>
            <a:endParaRPr lang="en-US" altLang="en-US" sz="1200">
              <a:latin typeface="Times New Roman" panose="02020603050405020304" pitchFamily="18" charset="0"/>
            </a:endParaRPr>
          </a:p>
        </p:txBody>
      </p:sp>
      <p:sp>
        <p:nvSpPr>
          <p:cNvPr id="15365" name="Rectangle 2"/>
          <p:cNvSpPr txBox="1">
            <a:spLocks noGrp="1"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Slide Set 3: SoftwareIFSM201: Slide Set 3: Software</a:t>
            </a:r>
          </a:p>
        </p:txBody>
      </p:sp>
      <p:sp>
        <p:nvSpPr>
          <p:cNvPr id="15366" name="Rectangle 6"/>
          <p:cNvSpPr txBox="1">
            <a:spLocks noGrp="1" noChangeArrowheads="1"/>
          </p:cNvSpPr>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2010 R.M. LaurieCopyright © 2010 R.M. Laurie</a:t>
            </a:r>
          </a:p>
        </p:txBody>
      </p:sp>
      <p:sp>
        <p:nvSpPr>
          <p:cNvPr id="15367" name="Rectangle 7"/>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pPr algn="r"/>
            <a:fld id="{D7EEA5F4-0AAF-44D4-A16B-C253FDF1BCAF}" type="slidenum">
              <a:rPr lang="en-US" altLang="en-US" sz="1200">
                <a:latin typeface="Times New Roman" panose="02020603050405020304" pitchFamily="18" charset="0"/>
              </a:rPr>
              <a:pPr algn="r"/>
              <a:t>16</a:t>
            </a:fld>
            <a:endParaRPr lang="en-US" altLang="en-US" sz="1200">
              <a:latin typeface="Times New Roman" panose="02020603050405020304" pitchFamily="18" charset="0"/>
            </a:endParaRPr>
          </a:p>
        </p:txBody>
      </p:sp>
      <p:sp>
        <p:nvSpPr>
          <p:cNvPr id="15368" name="Rectangle 2"/>
          <p:cNvSpPr>
            <a:spLocks noGrp="1" noRot="1" noChangeAspect="1" noChangeArrowheads="1" noTextEdit="1"/>
          </p:cNvSpPr>
          <p:nvPr>
            <p:ph type="sldImg"/>
          </p:nvPr>
        </p:nvSpPr>
        <p:spPr>
          <a:ln/>
        </p:spPr>
      </p:sp>
      <p:sp>
        <p:nvSpPr>
          <p:cNvPr id="15369"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517850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hr-HR" altLang="en-US" sz="1200">
                <a:latin typeface="Times New Roman" panose="02020603050405020304" pitchFamily="18" charset="0"/>
              </a:rPr>
              <a:t>IFSM300-Wk2-ch2-3-5-8</a:t>
            </a:r>
            <a:endParaRPr lang="en-US" altLang="en-US" sz="1200">
              <a:latin typeface="Times New Roman" panose="02020603050405020304" pitchFamily="18" charset="0"/>
            </a:endParaRPr>
          </a:p>
        </p:txBody>
      </p:sp>
      <p:sp>
        <p:nvSpPr>
          <p:cNvPr id="20483" name="Rectangle 6"/>
          <p:cNvSpPr>
            <a:spLocks noGrp="1" noChangeArrowheads="1"/>
          </p:cNvSpPr>
          <p:nvPr>
            <p:ph type="ftr" sz="quarter" idx="4"/>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2017  R.M. Laurie</a:t>
            </a:r>
          </a:p>
        </p:txBody>
      </p:sp>
      <p:sp>
        <p:nvSpPr>
          <p:cNvPr id="20484" name="Rectangle 7"/>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1260A2F9-30F0-433C-B8ED-F26CE8E657EA}" type="slidenum">
              <a:rPr lang="en-US" altLang="en-US" sz="1200">
                <a:latin typeface="Times New Roman" panose="02020603050405020304" pitchFamily="18" charset="0"/>
              </a:rPr>
              <a:pPr/>
              <a:t>17</a:t>
            </a:fld>
            <a:endParaRPr lang="en-US" altLang="en-US" sz="1200">
              <a:latin typeface="Times New Roman" panose="02020603050405020304" pitchFamily="18" charset="0"/>
            </a:endParaRPr>
          </a:p>
        </p:txBody>
      </p:sp>
      <p:sp>
        <p:nvSpPr>
          <p:cNvPr id="20485" name="Rectangle 2"/>
          <p:cNvSpPr txBox="1">
            <a:spLocks noGrp="1"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Slide Set 3: SoftwareIFSM201: Slide Set 3: Software</a:t>
            </a:r>
          </a:p>
        </p:txBody>
      </p:sp>
      <p:sp>
        <p:nvSpPr>
          <p:cNvPr id="20486" name="Rectangle 6"/>
          <p:cNvSpPr txBox="1">
            <a:spLocks noGrp="1" noChangeArrowheads="1"/>
          </p:cNvSpPr>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2010 R.M. LaurieCopyright © 2010 R.M. Laurie</a:t>
            </a:r>
          </a:p>
        </p:txBody>
      </p:sp>
      <p:sp>
        <p:nvSpPr>
          <p:cNvPr id="20487" name="Rectangle 7"/>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pPr algn="r"/>
            <a:fld id="{4333DFE0-C487-4330-8C1B-1F0E17F6205D}" type="slidenum">
              <a:rPr lang="en-US" altLang="en-US" sz="1200">
                <a:latin typeface="Times New Roman" panose="02020603050405020304" pitchFamily="18" charset="0"/>
              </a:rPr>
              <a:pPr algn="r"/>
              <a:t>17</a:t>
            </a:fld>
            <a:endParaRPr lang="en-US" altLang="en-US" sz="1200">
              <a:latin typeface="Times New Roman" panose="02020603050405020304" pitchFamily="18" charset="0"/>
            </a:endParaRPr>
          </a:p>
        </p:txBody>
      </p:sp>
      <p:sp>
        <p:nvSpPr>
          <p:cNvPr id="20488" name="Rectangle 2"/>
          <p:cNvSpPr txBox="1">
            <a:spLocks noGrp="1"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IFSM201: Slide Set 3: Software</a:t>
            </a:r>
          </a:p>
        </p:txBody>
      </p:sp>
      <p:sp>
        <p:nvSpPr>
          <p:cNvPr id="20489" name="Rectangle 6"/>
          <p:cNvSpPr txBox="1">
            <a:spLocks noGrp="1" noChangeArrowheads="1"/>
          </p:cNvSpPr>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2010 R.M. Laurie</a:t>
            </a:r>
          </a:p>
        </p:txBody>
      </p:sp>
      <p:sp>
        <p:nvSpPr>
          <p:cNvPr id="20490" name="Rectangle 7"/>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pPr algn="r"/>
            <a:fld id="{E7734D8D-9AE6-4FF1-A609-A4B8F35FE99C}" type="slidenum">
              <a:rPr lang="en-US" altLang="en-US" sz="1200">
                <a:latin typeface="Times New Roman" panose="02020603050405020304" pitchFamily="18" charset="0"/>
              </a:rPr>
              <a:pPr algn="r"/>
              <a:t>17</a:t>
            </a:fld>
            <a:endParaRPr lang="en-US" altLang="en-US" sz="1200">
              <a:latin typeface="Times New Roman" panose="02020603050405020304" pitchFamily="18" charset="0"/>
            </a:endParaRPr>
          </a:p>
        </p:txBody>
      </p:sp>
      <p:sp>
        <p:nvSpPr>
          <p:cNvPr id="20491" name="Rectangle 2"/>
          <p:cNvSpPr>
            <a:spLocks noGrp="1" noRot="1" noChangeAspect="1" noChangeArrowheads="1" noTextEdit="1"/>
          </p:cNvSpPr>
          <p:nvPr>
            <p:ph type="sldImg"/>
          </p:nvPr>
        </p:nvSpPr>
        <p:spPr>
          <a:xfrm>
            <a:off x="3343275" y="533400"/>
            <a:ext cx="3549650" cy="2662238"/>
          </a:xfrm>
          <a:ln/>
        </p:spPr>
      </p:sp>
      <p:sp>
        <p:nvSpPr>
          <p:cNvPr id="20492" name="Rectangle 3"/>
          <p:cNvSpPr>
            <a:spLocks noGrp="1" noChangeArrowheads="1"/>
          </p:cNvSpPr>
          <p:nvPr>
            <p:ph type="body" idx="1"/>
          </p:nvPr>
        </p:nvSpPr>
        <p:spPr>
          <a:xfrm>
            <a:off x="1023938" y="3371850"/>
            <a:ext cx="8186737" cy="3194050"/>
          </a:xfrm>
          <a:noFill/>
        </p:spPr>
        <p:txBody>
          <a:bodyPr/>
          <a:lstStyle/>
          <a:p>
            <a:r>
              <a:rPr lang="en-US" altLang="en-US"/>
              <a:t>The difference between operating systems and application software needs to be discussed. Key terms and ideas include:</a:t>
            </a:r>
          </a:p>
          <a:p>
            <a:r>
              <a:rPr lang="en-US" altLang="en-US"/>
              <a:t>Operating System - the software that controls the execution of all applications and system software programs.</a:t>
            </a:r>
          </a:p>
          <a:p>
            <a:r>
              <a:rPr lang="en-US" altLang="en-US"/>
              <a:t>Word Processing - software used to enter, store, manipulate, and print text.</a:t>
            </a:r>
          </a:p>
          <a:p>
            <a:r>
              <a:rPr lang="en-US" altLang="en-US"/>
              <a:t>Spreadsheets - software that permits users to work with rows and columns of data.</a:t>
            </a:r>
          </a:p>
          <a:p>
            <a:r>
              <a:rPr lang="en-US" altLang="en-US"/>
              <a:t>Databases - software used for record-keeping.</a:t>
            </a:r>
          </a:p>
          <a:p>
            <a:r>
              <a:rPr lang="en-US" altLang="en-US"/>
              <a:t>Presentation - software that allows users to create visually appealing presentational graphics and information.</a:t>
            </a:r>
          </a:p>
          <a:p>
            <a:r>
              <a:rPr lang="en-US" altLang="en-US"/>
              <a:t>Antivirus -a program that can automatically detect a virus when one appears on the computer system.</a:t>
            </a:r>
          </a:p>
        </p:txBody>
      </p:sp>
    </p:spTree>
    <p:extLst>
      <p:ext uri="{BB962C8B-B14F-4D97-AF65-F5344CB8AC3E}">
        <p14:creationId xmlns:p14="http://schemas.microsoft.com/office/powerpoint/2010/main" val="1244359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hr-HR" altLang="en-US" sz="1200">
                <a:latin typeface="Times New Roman" panose="02020603050405020304" pitchFamily="18" charset="0"/>
              </a:rPr>
              <a:t>IFSM300-Wk2-ch2-3-5-8</a:t>
            </a:r>
            <a:endParaRPr lang="en-US" altLang="en-US" sz="1200">
              <a:latin typeface="Times New Roman" panose="02020603050405020304" pitchFamily="18" charset="0"/>
            </a:endParaRPr>
          </a:p>
        </p:txBody>
      </p:sp>
      <p:sp>
        <p:nvSpPr>
          <p:cNvPr id="22531" name="Rectangle 6"/>
          <p:cNvSpPr>
            <a:spLocks noGrp="1" noChangeArrowheads="1"/>
          </p:cNvSpPr>
          <p:nvPr>
            <p:ph type="ftr" sz="quarter" idx="4"/>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2017  R.M. Laurie</a:t>
            </a:r>
          </a:p>
        </p:txBody>
      </p:sp>
      <p:sp>
        <p:nvSpPr>
          <p:cNvPr id="22532" name="Rectangle 7"/>
          <p:cNvSpPr>
            <a:spLocks noGrp="1" noChangeArrowheads="1"/>
          </p:cNvSpPr>
          <p:nvPr>
            <p:ph type="sldNum" sz="quarter" idx="5"/>
          </p:nvPr>
        </p:nvSpPr>
        <p:spPr>
          <a:noFill/>
        </p:spPr>
        <p:txBody>
          <a:bodyPr/>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fld id="{8AA19BFB-FE3D-4A33-9377-96D8703E312F}" type="slidenum">
              <a:rPr lang="en-US" altLang="en-US" sz="1200">
                <a:latin typeface="Times New Roman" panose="02020603050405020304" pitchFamily="18" charset="0"/>
              </a:rPr>
              <a:pPr/>
              <a:t>18</a:t>
            </a:fld>
            <a:endParaRPr lang="en-US" altLang="en-US" sz="1200">
              <a:latin typeface="Times New Roman" panose="02020603050405020304" pitchFamily="18" charset="0"/>
            </a:endParaRPr>
          </a:p>
        </p:txBody>
      </p:sp>
      <p:sp>
        <p:nvSpPr>
          <p:cNvPr id="22533" name="Rectangle 2"/>
          <p:cNvSpPr txBox="1">
            <a:spLocks noGrp="1"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Slide Set 3: SoftwareIFSM201: Slide Set 3: Software</a:t>
            </a:r>
          </a:p>
        </p:txBody>
      </p:sp>
      <p:sp>
        <p:nvSpPr>
          <p:cNvPr id="22534" name="Rectangle 6"/>
          <p:cNvSpPr txBox="1">
            <a:spLocks noGrp="1" noChangeArrowheads="1"/>
          </p:cNvSpPr>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2010 R.M. LaurieCopyright © 2010 R.M. Laurie</a:t>
            </a:r>
          </a:p>
        </p:txBody>
      </p:sp>
      <p:sp>
        <p:nvSpPr>
          <p:cNvPr id="22535" name="Rectangle 7"/>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pPr algn="r"/>
            <a:fld id="{CC5AD4C7-F063-4673-84D1-609288B74688}" type="slidenum">
              <a:rPr lang="en-US" altLang="en-US" sz="1200">
                <a:latin typeface="Times New Roman" panose="02020603050405020304" pitchFamily="18" charset="0"/>
              </a:rPr>
              <a:pPr algn="r"/>
              <a:t>18</a:t>
            </a:fld>
            <a:endParaRPr lang="en-US" altLang="en-US" sz="1200">
              <a:latin typeface="Times New Roman" panose="02020603050405020304" pitchFamily="18" charset="0"/>
            </a:endParaRPr>
          </a:p>
        </p:txBody>
      </p:sp>
      <p:sp>
        <p:nvSpPr>
          <p:cNvPr id="22536" name="Rectangle 2"/>
          <p:cNvSpPr txBox="1">
            <a:spLocks noGrp="1" noChangeArrowheads="1"/>
          </p:cNvSpPr>
          <p:nvPr/>
        </p:nvSpPr>
        <p:spPr bwMode="auto">
          <a:xfrm>
            <a:off x="0" y="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IFSM201: Slide Set 3: Software</a:t>
            </a:r>
          </a:p>
        </p:txBody>
      </p:sp>
      <p:sp>
        <p:nvSpPr>
          <p:cNvPr id="22537" name="Rectangle 6"/>
          <p:cNvSpPr txBox="1">
            <a:spLocks noGrp="1" noChangeArrowheads="1"/>
          </p:cNvSpPr>
          <p:nvPr/>
        </p:nvSpPr>
        <p:spPr bwMode="auto">
          <a:xfrm>
            <a:off x="0"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latin typeface="Times New Roman" panose="02020603050405020304" pitchFamily="18" charset="0"/>
              </a:rPr>
              <a:t>Copyright © 2010 R.M. Laurie</a:t>
            </a:r>
          </a:p>
        </p:txBody>
      </p:sp>
      <p:sp>
        <p:nvSpPr>
          <p:cNvPr id="22538" name="Rectangle 7"/>
          <p:cNvSpPr txBox="1">
            <a:spLocks noGrp="1" noChangeArrowheads="1"/>
          </p:cNvSpPr>
          <p:nvPr/>
        </p:nvSpPr>
        <p:spPr bwMode="auto">
          <a:xfrm>
            <a:off x="5799138" y="6743700"/>
            <a:ext cx="44354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190" tIns="47096" rIns="94190" bIns="47096" anchor="b"/>
          <a:lstStyle>
            <a:lvl1pPr defTabSz="942975">
              <a:defRPr sz="2000">
                <a:solidFill>
                  <a:schemeClr val="tx1"/>
                </a:solidFill>
                <a:latin typeface="Arial" panose="020B0604020202020204" pitchFamily="34" charset="0"/>
              </a:defRPr>
            </a:lvl1pPr>
            <a:lvl2pPr marL="742950" indent="-285750" defTabSz="942975">
              <a:defRPr sz="2000">
                <a:solidFill>
                  <a:schemeClr val="tx1"/>
                </a:solidFill>
                <a:latin typeface="Arial" panose="020B0604020202020204" pitchFamily="34" charset="0"/>
              </a:defRPr>
            </a:lvl2pPr>
            <a:lvl3pPr marL="1143000" indent="-228600" defTabSz="942975">
              <a:defRPr sz="2000">
                <a:solidFill>
                  <a:schemeClr val="tx1"/>
                </a:solidFill>
                <a:latin typeface="Arial" panose="020B0604020202020204" pitchFamily="34" charset="0"/>
              </a:defRPr>
            </a:lvl3pPr>
            <a:lvl4pPr marL="1600200" indent="-228600" defTabSz="942975">
              <a:defRPr sz="2000">
                <a:solidFill>
                  <a:schemeClr val="tx1"/>
                </a:solidFill>
                <a:latin typeface="Arial" panose="020B0604020202020204" pitchFamily="34" charset="0"/>
              </a:defRPr>
            </a:lvl4pPr>
            <a:lvl5pPr marL="2057400" indent="-228600" defTabSz="942975">
              <a:defRPr sz="2000">
                <a:solidFill>
                  <a:schemeClr val="tx1"/>
                </a:solidFill>
                <a:latin typeface="Arial" panose="020B0604020202020204" pitchFamily="34" charset="0"/>
              </a:defRPr>
            </a:lvl5pPr>
            <a:lvl6pPr marL="2514600" indent="-228600" defTabSz="94297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4297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4297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42975" eaLnBrk="0" fontAlgn="base" hangingPunct="0">
              <a:spcBef>
                <a:spcPct val="0"/>
              </a:spcBef>
              <a:spcAft>
                <a:spcPct val="0"/>
              </a:spcAft>
              <a:defRPr sz="2000">
                <a:solidFill>
                  <a:schemeClr val="tx1"/>
                </a:solidFill>
                <a:latin typeface="Arial" panose="020B0604020202020204" pitchFamily="34" charset="0"/>
              </a:defRPr>
            </a:lvl9pPr>
          </a:lstStyle>
          <a:p>
            <a:pPr algn="r"/>
            <a:fld id="{D6CEAC3B-1EB5-4E48-9267-98B0ADAEBB2E}" type="slidenum">
              <a:rPr lang="en-US" altLang="en-US" sz="1200">
                <a:latin typeface="Times New Roman" panose="02020603050405020304" pitchFamily="18" charset="0"/>
              </a:rPr>
              <a:pPr algn="r"/>
              <a:t>18</a:t>
            </a:fld>
            <a:endParaRPr lang="en-US" altLang="en-US" sz="1200">
              <a:latin typeface="Times New Roman" panose="02020603050405020304" pitchFamily="18" charset="0"/>
            </a:endParaRPr>
          </a:p>
        </p:txBody>
      </p:sp>
      <p:sp>
        <p:nvSpPr>
          <p:cNvPr id="22539" name="Rectangle 7"/>
          <p:cNvSpPr txBox="1">
            <a:spLocks noGrp="1" noChangeArrowheads="1"/>
          </p:cNvSpPr>
          <p:nvPr/>
        </p:nvSpPr>
        <p:spPr bwMode="auto">
          <a:xfrm>
            <a:off x="5795963" y="6742113"/>
            <a:ext cx="44370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808" tIns="46404" rIns="92808" bIns="46404" anchor="b"/>
          <a:lstStyle>
            <a:lvl1pPr defTabSz="928688">
              <a:defRPr sz="2000">
                <a:solidFill>
                  <a:schemeClr val="tx1"/>
                </a:solidFill>
                <a:latin typeface="Arial" panose="020B0604020202020204" pitchFamily="34" charset="0"/>
              </a:defRPr>
            </a:lvl1pPr>
            <a:lvl2pPr marL="742950" indent="-285750" defTabSz="928688">
              <a:defRPr sz="2000">
                <a:solidFill>
                  <a:schemeClr val="tx1"/>
                </a:solidFill>
                <a:latin typeface="Arial" panose="020B0604020202020204" pitchFamily="34" charset="0"/>
              </a:defRPr>
            </a:lvl2pPr>
            <a:lvl3pPr marL="1143000" indent="-228600" defTabSz="928688">
              <a:defRPr sz="2000">
                <a:solidFill>
                  <a:schemeClr val="tx1"/>
                </a:solidFill>
                <a:latin typeface="Arial" panose="020B0604020202020204" pitchFamily="34" charset="0"/>
              </a:defRPr>
            </a:lvl3pPr>
            <a:lvl4pPr marL="1600200" indent="-228600" defTabSz="928688">
              <a:defRPr sz="2000">
                <a:solidFill>
                  <a:schemeClr val="tx1"/>
                </a:solidFill>
                <a:latin typeface="Arial" panose="020B0604020202020204" pitchFamily="34" charset="0"/>
              </a:defRPr>
            </a:lvl4pPr>
            <a:lvl5pPr marL="2057400" indent="-228600" defTabSz="928688">
              <a:defRPr sz="2000">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000">
                <a:solidFill>
                  <a:schemeClr val="tx1"/>
                </a:solidFill>
                <a:latin typeface="Arial" panose="020B0604020202020204" pitchFamily="34" charset="0"/>
              </a:defRPr>
            </a:lvl9pPr>
          </a:lstStyle>
          <a:p>
            <a:pPr algn="r" eaLnBrk="1" hangingPunct="1"/>
            <a:fld id="{0C3DB886-8459-4A3F-8FF1-2C3799AC5FDE}" type="slidenum">
              <a:rPr lang="en-US" altLang="en-US" sz="1200">
                <a:latin typeface="Times New Roman" panose="02020603050405020304" pitchFamily="18" charset="0"/>
                <a:cs typeface="Arial" panose="020B0604020202020204" pitchFamily="34" charset="0"/>
              </a:rPr>
              <a:pPr algn="r" eaLnBrk="1" hangingPunct="1"/>
              <a:t>18</a:t>
            </a:fld>
            <a:endParaRPr lang="en-US" altLang="en-US" sz="1200">
              <a:latin typeface="Times New Roman" panose="02020603050405020304" pitchFamily="18" charset="0"/>
              <a:cs typeface="Arial" panose="020B0604020202020204" pitchFamily="34" charset="0"/>
            </a:endParaRPr>
          </a:p>
        </p:txBody>
      </p:sp>
      <p:sp>
        <p:nvSpPr>
          <p:cNvPr id="22540" name="Rectangle 2"/>
          <p:cNvSpPr>
            <a:spLocks noGrp="1" noRot="1" noChangeAspect="1" noChangeArrowheads="1" noTextEdit="1"/>
          </p:cNvSpPr>
          <p:nvPr>
            <p:ph type="sldImg"/>
          </p:nvPr>
        </p:nvSpPr>
        <p:spPr>
          <a:xfrm>
            <a:off x="3343275" y="531813"/>
            <a:ext cx="3549650" cy="2662237"/>
          </a:xfrm>
          <a:ln/>
        </p:spPr>
      </p:sp>
      <p:sp>
        <p:nvSpPr>
          <p:cNvPr id="22541" name="Rectangle 3"/>
          <p:cNvSpPr>
            <a:spLocks noGrp="1" noChangeArrowheads="1"/>
          </p:cNvSpPr>
          <p:nvPr>
            <p:ph type="body" idx="1"/>
          </p:nvPr>
        </p:nvSpPr>
        <p:spPr>
          <a:xfrm>
            <a:off x="1023938" y="3371850"/>
            <a:ext cx="8186737" cy="3195638"/>
          </a:xfrm>
          <a:noFill/>
        </p:spPr>
        <p:txBody>
          <a:bodyPr lIns="92808" tIns="46404" rIns="92808" bIns="46404"/>
          <a:lstStyle/>
          <a:p>
            <a:pPr eaLnBrk="1" hangingPunct="1"/>
            <a:endParaRPr lang="en-US" altLang="en-US"/>
          </a:p>
        </p:txBody>
      </p:sp>
    </p:spTree>
    <p:extLst>
      <p:ext uri="{BB962C8B-B14F-4D97-AF65-F5344CB8AC3E}">
        <p14:creationId xmlns:p14="http://schemas.microsoft.com/office/powerpoint/2010/main" val="905591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hr-HR" altLang="en-US"/>
              <a:t>IFSM300-Wk2-ch2-3-5-8</a:t>
            </a:r>
            <a:endParaRPr lang="en-US" altLang="en-US"/>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19</a:t>
            </a:fld>
            <a:endParaRPr lang="en-US" altLang="en-US"/>
          </a:p>
        </p:txBody>
      </p:sp>
    </p:spTree>
    <p:extLst>
      <p:ext uri="{BB962C8B-B14F-4D97-AF65-F5344CB8AC3E}">
        <p14:creationId xmlns:p14="http://schemas.microsoft.com/office/powerpoint/2010/main" val="241128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hr-HR" altLang="en-US" sz="1300">
                <a:latin typeface="Times New Roman" panose="02020603050405020304" pitchFamily="18" charset="0"/>
              </a:rPr>
              <a:t>IFSM300-Wk2-ch2-3-5-8</a:t>
            </a:r>
            <a:endParaRPr lang="en-US" altLang="en-US" sz="1300">
              <a:latin typeface="Times New Roman" panose="02020603050405020304" pitchFamily="18" charset="0"/>
            </a:endParaRPr>
          </a:p>
        </p:txBody>
      </p:sp>
      <p:sp>
        <p:nvSpPr>
          <p:cNvPr id="3379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300">
                <a:latin typeface="Times New Roman" panose="02020603050405020304" pitchFamily="18" charset="0"/>
              </a:rPr>
              <a:t>Copyright © 2017  R.M. Laurie</a:t>
            </a:r>
          </a:p>
        </p:txBody>
      </p:sp>
      <p:sp>
        <p:nvSpPr>
          <p:cNvPr id="3379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AF5BFA50-EB60-4446-B713-E50C5D27366B}" type="slidenum">
              <a:rPr lang="en-US" altLang="en-US" sz="1300">
                <a:latin typeface="Times New Roman" panose="02020603050405020304" pitchFamily="18" charset="0"/>
              </a:rPr>
              <a:pPr/>
              <a:t>20</a:t>
            </a:fld>
            <a:endParaRPr lang="en-US" altLang="en-US" sz="1300">
              <a:latin typeface="Times New Roman" panose="02020603050405020304" pitchFamily="18" charset="0"/>
            </a:endParaRPr>
          </a:p>
        </p:txBody>
      </p:sp>
      <p:sp>
        <p:nvSpPr>
          <p:cNvPr id="33796" name="Slide Image Placeholder 1"/>
          <p:cNvSpPr>
            <a:spLocks noGrp="1" noRot="1" noChangeAspect="1" noTextEdit="1"/>
          </p:cNvSpPr>
          <p:nvPr>
            <p:ph type="sldImg"/>
          </p:nvPr>
        </p:nvSpPr>
        <p:spPr>
          <a:xfrm>
            <a:off x="2973388" y="549275"/>
            <a:ext cx="3656012" cy="2743200"/>
          </a:xfrm>
          <a:ln/>
        </p:spPr>
      </p:sp>
      <p:sp>
        <p:nvSpPr>
          <p:cNvPr id="33797" name="Notes Placeholder 2"/>
          <p:cNvSpPr>
            <a:spLocks noGrp="1"/>
          </p:cNvSpPr>
          <p:nvPr>
            <p:ph type="body" idx="1"/>
          </p:nvPr>
        </p:nvSpPr>
        <p:spPr>
          <a:xfrm>
            <a:off x="960567" y="3474393"/>
            <a:ext cx="7680066" cy="329118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5" tIns="47113" rIns="94225" bIns="47113"/>
          <a:lstStyle/>
          <a:p>
            <a:pPr>
              <a:spcBef>
                <a:spcPct val="0"/>
              </a:spcBef>
            </a:pPr>
            <a:endParaRPr lang="en-US" altLang="en-US"/>
          </a:p>
        </p:txBody>
      </p:sp>
      <p:sp>
        <p:nvSpPr>
          <p:cNvPr id="33798" name="Slide Number Placeholder 3"/>
          <p:cNvSpPr txBox="1">
            <a:spLocks noGrp="1"/>
          </p:cNvSpPr>
          <p:nvPr/>
        </p:nvSpPr>
        <p:spPr bwMode="auto">
          <a:xfrm>
            <a:off x="5438744" y="6948786"/>
            <a:ext cx="4160967" cy="36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5" tIns="47113" rIns="94225" bIns="47113" anchor="b"/>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r" eaLnBrk="1" hangingPunct="1"/>
            <a:fld id="{FA7FFEE7-6708-4216-82C4-7891690FF5F6}" type="slidenum">
              <a:rPr lang="en-US" altLang="en-US" sz="1300">
                <a:latin typeface="Calibri" panose="020F0502020204030204" pitchFamily="34" charset="0"/>
              </a:rPr>
              <a:pPr algn="r" eaLnBrk="1" hangingPunct="1"/>
              <a:t>20</a:t>
            </a:fld>
            <a:endParaRPr lang="en-US" altLang="en-US" sz="1300">
              <a:latin typeface="Calibri" panose="020F0502020204030204" pitchFamily="34" charset="0"/>
            </a:endParaRPr>
          </a:p>
        </p:txBody>
      </p:sp>
    </p:spTree>
    <p:extLst>
      <p:ext uri="{BB962C8B-B14F-4D97-AF65-F5344CB8AC3E}">
        <p14:creationId xmlns:p14="http://schemas.microsoft.com/office/powerpoint/2010/main" val="462478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5799138" y="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3251" name="Rectangle 3"/>
          <p:cNvSpPr>
            <a:spLocks noChangeArrowheads="1"/>
          </p:cNvSpPr>
          <p:nvPr/>
        </p:nvSpPr>
        <p:spPr bwMode="auto">
          <a:xfrm>
            <a:off x="5799138" y="674370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100" tIns="49664" rIns="101100" bIns="49664" anchor="b"/>
          <a:lstStyle>
            <a:lvl1pPr defTabSz="1022350">
              <a:defRPr sz="2800">
                <a:solidFill>
                  <a:schemeClr val="tx1"/>
                </a:solidFill>
                <a:latin typeface="Arial" pitchFamily="34" charset="0"/>
              </a:defRPr>
            </a:lvl1pPr>
            <a:lvl2pPr marL="742950" indent="-285750" defTabSz="1022350">
              <a:defRPr sz="2800">
                <a:solidFill>
                  <a:schemeClr val="tx1"/>
                </a:solidFill>
                <a:latin typeface="Arial" pitchFamily="34" charset="0"/>
              </a:defRPr>
            </a:lvl2pPr>
            <a:lvl3pPr marL="1143000" indent="-228600" defTabSz="1022350">
              <a:defRPr sz="2800">
                <a:solidFill>
                  <a:schemeClr val="tx1"/>
                </a:solidFill>
                <a:latin typeface="Arial" pitchFamily="34" charset="0"/>
              </a:defRPr>
            </a:lvl3pPr>
            <a:lvl4pPr marL="1600200" indent="-228600" defTabSz="1022350">
              <a:defRPr sz="2800">
                <a:solidFill>
                  <a:schemeClr val="tx1"/>
                </a:solidFill>
                <a:latin typeface="Arial" pitchFamily="34" charset="0"/>
              </a:defRPr>
            </a:lvl4pPr>
            <a:lvl5pPr marL="2057400" indent="-228600" defTabSz="1022350">
              <a:defRPr sz="2800">
                <a:solidFill>
                  <a:schemeClr val="tx1"/>
                </a:solidFill>
                <a:latin typeface="Arial" pitchFamily="34" charset="0"/>
              </a:defRPr>
            </a:lvl5pPr>
            <a:lvl6pPr marL="2514600" indent="-228600" defTabSz="1022350" eaLnBrk="0" fontAlgn="base" hangingPunct="0">
              <a:spcBef>
                <a:spcPct val="0"/>
              </a:spcBef>
              <a:spcAft>
                <a:spcPct val="0"/>
              </a:spcAft>
              <a:defRPr sz="2800">
                <a:solidFill>
                  <a:schemeClr val="tx1"/>
                </a:solidFill>
                <a:latin typeface="Arial" pitchFamily="34" charset="0"/>
              </a:defRPr>
            </a:lvl6pPr>
            <a:lvl7pPr marL="2971800" indent="-228600" defTabSz="1022350" eaLnBrk="0" fontAlgn="base" hangingPunct="0">
              <a:spcBef>
                <a:spcPct val="0"/>
              </a:spcBef>
              <a:spcAft>
                <a:spcPct val="0"/>
              </a:spcAft>
              <a:defRPr sz="2800">
                <a:solidFill>
                  <a:schemeClr val="tx1"/>
                </a:solidFill>
                <a:latin typeface="Arial" pitchFamily="34" charset="0"/>
              </a:defRPr>
            </a:lvl7pPr>
            <a:lvl8pPr marL="3429000" indent="-228600" defTabSz="1022350" eaLnBrk="0" fontAlgn="base" hangingPunct="0">
              <a:spcBef>
                <a:spcPct val="0"/>
              </a:spcBef>
              <a:spcAft>
                <a:spcPct val="0"/>
              </a:spcAft>
              <a:defRPr sz="2800">
                <a:solidFill>
                  <a:schemeClr val="tx1"/>
                </a:solidFill>
                <a:latin typeface="Arial" pitchFamily="34" charset="0"/>
              </a:defRPr>
            </a:lvl8pPr>
            <a:lvl9pPr marL="3886200" indent="-228600" defTabSz="1022350" eaLnBrk="0" fontAlgn="base" hangingPunct="0">
              <a:spcBef>
                <a:spcPct val="0"/>
              </a:spcBef>
              <a:spcAft>
                <a:spcPct val="0"/>
              </a:spcAft>
              <a:defRPr sz="2800">
                <a:solidFill>
                  <a:schemeClr val="tx1"/>
                </a:solidFill>
                <a:latin typeface="Arial" pitchFamily="34" charset="0"/>
              </a:defRPr>
            </a:lvl9pPr>
          </a:lstStyle>
          <a:p>
            <a:pPr algn="r"/>
            <a:r>
              <a:rPr lang="en-US" altLang="en-US" sz="1400"/>
              <a:t>12</a:t>
            </a:r>
          </a:p>
        </p:txBody>
      </p:sp>
      <p:sp>
        <p:nvSpPr>
          <p:cNvPr id="53252" name="Rectangle 4"/>
          <p:cNvSpPr>
            <a:spLocks noChangeArrowheads="1"/>
          </p:cNvSpPr>
          <p:nvPr/>
        </p:nvSpPr>
        <p:spPr bwMode="auto">
          <a:xfrm>
            <a:off x="0" y="674370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3253" name="Rectangle 5"/>
          <p:cNvSpPr>
            <a:spLocks noChangeArrowheads="1"/>
          </p:cNvSpPr>
          <p:nvPr/>
        </p:nvSpPr>
        <p:spPr bwMode="auto">
          <a:xfrm>
            <a:off x="0" y="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3254" name="Rectangle 6"/>
          <p:cNvSpPr>
            <a:spLocks noGrp="1" noRot="1" noChangeAspect="1" noChangeArrowheads="1" noTextEdit="1"/>
          </p:cNvSpPr>
          <p:nvPr>
            <p:ph type="sldImg"/>
          </p:nvPr>
        </p:nvSpPr>
        <p:spPr>
          <a:xfrm>
            <a:off x="3351213" y="538163"/>
            <a:ext cx="3535362" cy="2651125"/>
          </a:xfrm>
          <a:ln cap="flat"/>
        </p:spPr>
      </p:sp>
      <p:sp>
        <p:nvSpPr>
          <p:cNvPr id="53255" name="Rectangle 7"/>
          <p:cNvSpPr>
            <a:spLocks noGrp="1" noChangeArrowheads="1"/>
          </p:cNvSpPr>
          <p:nvPr>
            <p:ph type="body" idx="1"/>
          </p:nvPr>
        </p:nvSpPr>
        <p:spPr>
          <a:noFill/>
        </p:spPr>
        <p:txBody>
          <a:bodyPr lIns="101100" tIns="49664" rIns="101100" bIns="49664"/>
          <a:lstStyle/>
          <a:p>
            <a:endParaRPr lang="en-US" altLang="en-US"/>
          </a:p>
        </p:txBody>
      </p:sp>
    </p:spTree>
    <p:extLst>
      <p:ext uri="{BB962C8B-B14F-4D97-AF65-F5344CB8AC3E}">
        <p14:creationId xmlns:p14="http://schemas.microsoft.com/office/powerpoint/2010/main" val="39082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5799138" y="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6323" name="Rectangle 3"/>
          <p:cNvSpPr>
            <a:spLocks noChangeArrowheads="1"/>
          </p:cNvSpPr>
          <p:nvPr/>
        </p:nvSpPr>
        <p:spPr bwMode="auto">
          <a:xfrm>
            <a:off x="5799138" y="674370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100" tIns="49664" rIns="101100" bIns="49664" anchor="b"/>
          <a:lstStyle>
            <a:lvl1pPr defTabSz="1022350">
              <a:defRPr sz="2800">
                <a:solidFill>
                  <a:schemeClr val="tx1"/>
                </a:solidFill>
                <a:latin typeface="Arial" pitchFamily="34" charset="0"/>
              </a:defRPr>
            </a:lvl1pPr>
            <a:lvl2pPr marL="742950" indent="-285750" defTabSz="1022350">
              <a:defRPr sz="2800">
                <a:solidFill>
                  <a:schemeClr val="tx1"/>
                </a:solidFill>
                <a:latin typeface="Arial" pitchFamily="34" charset="0"/>
              </a:defRPr>
            </a:lvl2pPr>
            <a:lvl3pPr marL="1143000" indent="-228600" defTabSz="1022350">
              <a:defRPr sz="2800">
                <a:solidFill>
                  <a:schemeClr val="tx1"/>
                </a:solidFill>
                <a:latin typeface="Arial" pitchFamily="34" charset="0"/>
              </a:defRPr>
            </a:lvl3pPr>
            <a:lvl4pPr marL="1600200" indent="-228600" defTabSz="1022350">
              <a:defRPr sz="2800">
                <a:solidFill>
                  <a:schemeClr val="tx1"/>
                </a:solidFill>
                <a:latin typeface="Arial" pitchFamily="34" charset="0"/>
              </a:defRPr>
            </a:lvl4pPr>
            <a:lvl5pPr marL="2057400" indent="-228600" defTabSz="1022350">
              <a:defRPr sz="2800">
                <a:solidFill>
                  <a:schemeClr val="tx1"/>
                </a:solidFill>
                <a:latin typeface="Arial" pitchFamily="34" charset="0"/>
              </a:defRPr>
            </a:lvl5pPr>
            <a:lvl6pPr marL="2514600" indent="-228600" defTabSz="1022350" eaLnBrk="0" fontAlgn="base" hangingPunct="0">
              <a:spcBef>
                <a:spcPct val="0"/>
              </a:spcBef>
              <a:spcAft>
                <a:spcPct val="0"/>
              </a:spcAft>
              <a:defRPr sz="2800">
                <a:solidFill>
                  <a:schemeClr val="tx1"/>
                </a:solidFill>
                <a:latin typeface="Arial" pitchFamily="34" charset="0"/>
              </a:defRPr>
            </a:lvl6pPr>
            <a:lvl7pPr marL="2971800" indent="-228600" defTabSz="1022350" eaLnBrk="0" fontAlgn="base" hangingPunct="0">
              <a:spcBef>
                <a:spcPct val="0"/>
              </a:spcBef>
              <a:spcAft>
                <a:spcPct val="0"/>
              </a:spcAft>
              <a:defRPr sz="2800">
                <a:solidFill>
                  <a:schemeClr val="tx1"/>
                </a:solidFill>
                <a:latin typeface="Arial" pitchFamily="34" charset="0"/>
              </a:defRPr>
            </a:lvl7pPr>
            <a:lvl8pPr marL="3429000" indent="-228600" defTabSz="1022350" eaLnBrk="0" fontAlgn="base" hangingPunct="0">
              <a:spcBef>
                <a:spcPct val="0"/>
              </a:spcBef>
              <a:spcAft>
                <a:spcPct val="0"/>
              </a:spcAft>
              <a:defRPr sz="2800">
                <a:solidFill>
                  <a:schemeClr val="tx1"/>
                </a:solidFill>
                <a:latin typeface="Arial" pitchFamily="34" charset="0"/>
              </a:defRPr>
            </a:lvl8pPr>
            <a:lvl9pPr marL="3886200" indent="-228600" defTabSz="1022350" eaLnBrk="0" fontAlgn="base" hangingPunct="0">
              <a:spcBef>
                <a:spcPct val="0"/>
              </a:spcBef>
              <a:spcAft>
                <a:spcPct val="0"/>
              </a:spcAft>
              <a:defRPr sz="2800">
                <a:solidFill>
                  <a:schemeClr val="tx1"/>
                </a:solidFill>
                <a:latin typeface="Arial" pitchFamily="34" charset="0"/>
              </a:defRPr>
            </a:lvl9pPr>
          </a:lstStyle>
          <a:p>
            <a:pPr algn="r"/>
            <a:r>
              <a:rPr lang="en-US" altLang="en-US" sz="1400"/>
              <a:t>12</a:t>
            </a:r>
          </a:p>
        </p:txBody>
      </p:sp>
      <p:sp>
        <p:nvSpPr>
          <p:cNvPr id="56324" name="Rectangle 4"/>
          <p:cNvSpPr>
            <a:spLocks noChangeArrowheads="1"/>
          </p:cNvSpPr>
          <p:nvPr/>
        </p:nvSpPr>
        <p:spPr bwMode="auto">
          <a:xfrm>
            <a:off x="0" y="674370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6325" name="Rectangle 5"/>
          <p:cNvSpPr>
            <a:spLocks noChangeArrowheads="1"/>
          </p:cNvSpPr>
          <p:nvPr/>
        </p:nvSpPr>
        <p:spPr bwMode="auto">
          <a:xfrm>
            <a:off x="0" y="0"/>
            <a:ext cx="44354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56326" name="Rectangle 6"/>
          <p:cNvSpPr>
            <a:spLocks noGrp="1" noRot="1" noChangeAspect="1" noChangeArrowheads="1" noTextEdit="1"/>
          </p:cNvSpPr>
          <p:nvPr>
            <p:ph type="sldImg"/>
          </p:nvPr>
        </p:nvSpPr>
        <p:spPr>
          <a:xfrm>
            <a:off x="3351213" y="538163"/>
            <a:ext cx="3535362" cy="2651125"/>
          </a:xfrm>
          <a:solidFill>
            <a:srgbClr val="FFFFFF"/>
          </a:solidFill>
          <a:ln cap="flat"/>
        </p:spPr>
      </p:sp>
      <p:sp>
        <p:nvSpPr>
          <p:cNvPr id="56327" name="Rectangle 7"/>
          <p:cNvSpPr>
            <a:spLocks noGrp="1" noChangeArrowheads="1"/>
          </p:cNvSpPr>
          <p:nvPr>
            <p:ph type="body" idx="1"/>
          </p:nvPr>
        </p:nvSpPr>
        <p:spPr>
          <a:noFill/>
        </p:spPr>
        <p:txBody>
          <a:bodyPr lIns="101100" tIns="49664" rIns="101100" bIns="49664"/>
          <a:lstStyle/>
          <a:p>
            <a:endParaRPr lang="en-US" altLang="en-US"/>
          </a:p>
        </p:txBody>
      </p:sp>
    </p:spTree>
    <p:extLst>
      <p:ext uri="{BB962C8B-B14F-4D97-AF65-F5344CB8AC3E}">
        <p14:creationId xmlns:p14="http://schemas.microsoft.com/office/powerpoint/2010/main" val="1366831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IFSM300-Wk2-ch2-3-5-8</a:t>
            </a:r>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25</a:t>
            </a:fld>
            <a:endParaRPr lang="en-US" altLang="en-US"/>
          </a:p>
        </p:txBody>
      </p:sp>
    </p:spTree>
    <p:extLst>
      <p:ext uri="{BB962C8B-B14F-4D97-AF65-F5344CB8AC3E}">
        <p14:creationId xmlns:p14="http://schemas.microsoft.com/office/powerpoint/2010/main" val="131291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hr-HR" altLang="en-US"/>
              <a:t>IFSM300-Wk2-ch2-3-5-8</a:t>
            </a:r>
            <a:endParaRPr lang="en-US" altLang="en-US"/>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3</a:t>
            </a:fld>
            <a:endParaRPr lang="en-US" altLang="en-US"/>
          </a:p>
        </p:txBody>
      </p:sp>
    </p:spTree>
    <p:extLst>
      <p:ext uri="{BB962C8B-B14F-4D97-AF65-F5344CB8AC3E}">
        <p14:creationId xmlns:p14="http://schemas.microsoft.com/office/powerpoint/2010/main" val="26186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a:t>IFSM300-Wk2-ch2-3-5-8</a:t>
            </a:r>
          </a:p>
        </p:txBody>
      </p:sp>
      <p:sp>
        <p:nvSpPr>
          <p:cNvPr id="7" name="Rectangle 7"/>
          <p:cNvSpPr>
            <a:spLocks noGrp="1" noChangeArrowheads="1"/>
          </p:cNvSpPr>
          <p:nvPr>
            <p:ph type="sldNum" sz="quarter" idx="5"/>
          </p:nvPr>
        </p:nvSpPr>
        <p:spPr>
          <a:ln/>
        </p:spPr>
        <p:txBody>
          <a:bodyPr/>
          <a:lstStyle/>
          <a:p>
            <a:fld id="{95A5E281-4E8C-0B49-915E-507DD991AEAC}" type="slidenum">
              <a:rPr lang="en-US" altLang="en-US"/>
              <a:pPr/>
              <a:t>26</a:t>
            </a:fld>
            <a:endParaRPr lang="en-US" altLang="en-US"/>
          </a:p>
        </p:txBody>
      </p:sp>
      <p:sp>
        <p:nvSpPr>
          <p:cNvPr id="1459202" name="Slide Image Placeholder 1"/>
          <p:cNvSpPr>
            <a:spLocks noGrp="1" noRot="1" noChangeAspect="1" noTextEdit="1"/>
          </p:cNvSpPr>
          <p:nvPr>
            <p:ph type="sldImg"/>
          </p:nvPr>
        </p:nvSpPr>
        <p:spPr>
          <a:xfrm>
            <a:off x="2919413" y="533400"/>
            <a:ext cx="3551237" cy="2663825"/>
          </a:xfrm>
          <a:ln/>
        </p:spPr>
      </p:sp>
      <p:sp>
        <p:nvSpPr>
          <p:cNvPr id="1459203" name="Notes Placeholder 2"/>
          <p:cNvSpPr>
            <a:spLocks noGrp="1"/>
          </p:cNvSpPr>
          <p:nvPr>
            <p:ph type="body" idx="1"/>
          </p:nvPr>
        </p:nvSpPr>
        <p:spPr>
          <a:xfrm>
            <a:off x="1250950" y="3373438"/>
            <a:ext cx="6886575" cy="3195637"/>
          </a:xfrm>
        </p:spPr>
        <p:txBody>
          <a:bodyPr lIns="89136" tIns="44568" rIns="89136" bIns="44568"/>
          <a:lstStyle/>
          <a:p>
            <a:pPr eaLnBrk="1" hangingPunct="1"/>
            <a:r>
              <a:rPr lang="en-US" altLang="en-US"/>
              <a:t>This slide describes the main purpose of enterprise systems. Ask students for examples of why it might be valuable to have information from one process instantly available to another process.</a:t>
            </a:r>
          </a:p>
          <a:p>
            <a:pPr eaLnBrk="1" hangingPunct="1"/>
            <a:endParaRPr lang="en-US" altLang="en-US"/>
          </a:p>
          <a:p>
            <a:pPr eaLnBrk="1" hangingPunct="1"/>
            <a:r>
              <a:rPr lang="en-US" altLang="en-US"/>
              <a:t>The text cites the example of Alcoa, which implemented enterprise software to eliminate redundant processes and systems, reduce requisition-pay-to-cycle time, reduce 20% of worldwide costs. This illustrates the tremendous value that an effective implementation of enterprise software can have.</a:t>
            </a:r>
          </a:p>
          <a:p>
            <a:pPr eaLnBrk="1" hangingPunct="1"/>
            <a:endParaRPr lang="en-US" altLang="en-US"/>
          </a:p>
          <a:p>
            <a:pPr eaLnBrk="1" hangingPunct="1"/>
            <a:r>
              <a:rPr lang="en-US" altLang="en-US"/>
              <a:t>This slide describes the functions in an enterprise software package and how it would be implemented by a firm.  Ask students why it is typically best to perform only minimal changes to enterprise software and instead, change the way the firm works in order to conform to the software’s business processes.</a:t>
            </a:r>
          </a:p>
          <a:p>
            <a:pPr eaLnBrk="1" hangingPunct="1"/>
            <a:endParaRPr lang="en-US" altLang="en-US"/>
          </a:p>
        </p:txBody>
      </p:sp>
      <p:sp>
        <p:nvSpPr>
          <p:cNvPr id="1459204" name="Slide Number Placeholder 3"/>
          <p:cNvSpPr txBox="1">
            <a:spLocks noGrp="1"/>
          </p:cNvSpPr>
          <p:nvPr/>
        </p:nvSpPr>
        <p:spPr bwMode="auto">
          <a:xfrm>
            <a:off x="5319713" y="6748463"/>
            <a:ext cx="406876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6" tIns="44568" rIns="89136" bIns="44568" anchor="b"/>
          <a:lstStyle>
            <a:lvl1pPr defTabSz="890588">
              <a:defRPr sz="2400">
                <a:solidFill>
                  <a:schemeClr val="tx1"/>
                </a:solidFill>
                <a:latin typeface="Times New Roman" charset="0"/>
              </a:defRPr>
            </a:lvl1pPr>
            <a:lvl2pPr marL="723900" indent="-277813" defTabSz="890588">
              <a:defRPr sz="2400">
                <a:solidFill>
                  <a:schemeClr val="tx1"/>
                </a:solidFill>
                <a:latin typeface="Times New Roman" charset="0"/>
              </a:defRPr>
            </a:lvl2pPr>
            <a:lvl3pPr marL="1114425" indent="-223838" defTabSz="890588">
              <a:defRPr sz="2400">
                <a:solidFill>
                  <a:schemeClr val="tx1"/>
                </a:solidFill>
                <a:latin typeface="Times New Roman" charset="0"/>
              </a:defRPr>
            </a:lvl3pPr>
            <a:lvl4pPr marL="1560513" indent="-223838" defTabSz="890588">
              <a:defRPr sz="2400">
                <a:solidFill>
                  <a:schemeClr val="tx1"/>
                </a:solidFill>
                <a:latin typeface="Times New Roman" charset="0"/>
              </a:defRPr>
            </a:lvl4pPr>
            <a:lvl5pPr marL="2005013" indent="-222250" defTabSz="890588">
              <a:defRPr sz="2400">
                <a:solidFill>
                  <a:schemeClr val="tx1"/>
                </a:solidFill>
                <a:latin typeface="Times New Roman" charset="0"/>
              </a:defRPr>
            </a:lvl5pPr>
            <a:lvl6pPr marL="2462213" indent="-222250" defTabSz="890588" eaLnBrk="0" fontAlgn="base" hangingPunct="0">
              <a:spcBef>
                <a:spcPct val="0"/>
              </a:spcBef>
              <a:spcAft>
                <a:spcPct val="0"/>
              </a:spcAft>
              <a:defRPr sz="2400">
                <a:solidFill>
                  <a:schemeClr val="tx1"/>
                </a:solidFill>
                <a:latin typeface="Times New Roman" charset="0"/>
              </a:defRPr>
            </a:lvl6pPr>
            <a:lvl7pPr marL="2919413" indent="-222250" defTabSz="890588" eaLnBrk="0" fontAlgn="base" hangingPunct="0">
              <a:spcBef>
                <a:spcPct val="0"/>
              </a:spcBef>
              <a:spcAft>
                <a:spcPct val="0"/>
              </a:spcAft>
              <a:defRPr sz="2400">
                <a:solidFill>
                  <a:schemeClr val="tx1"/>
                </a:solidFill>
                <a:latin typeface="Times New Roman" charset="0"/>
              </a:defRPr>
            </a:lvl7pPr>
            <a:lvl8pPr marL="3376613" indent="-222250" defTabSz="890588" eaLnBrk="0" fontAlgn="base" hangingPunct="0">
              <a:spcBef>
                <a:spcPct val="0"/>
              </a:spcBef>
              <a:spcAft>
                <a:spcPct val="0"/>
              </a:spcAft>
              <a:defRPr sz="2400">
                <a:solidFill>
                  <a:schemeClr val="tx1"/>
                </a:solidFill>
                <a:latin typeface="Times New Roman" charset="0"/>
              </a:defRPr>
            </a:lvl8pPr>
            <a:lvl9pPr marL="3833813" indent="-222250" defTabSz="890588" eaLnBrk="0" fontAlgn="base" hangingPunct="0">
              <a:spcBef>
                <a:spcPct val="0"/>
              </a:spcBef>
              <a:spcAft>
                <a:spcPct val="0"/>
              </a:spcAft>
              <a:defRPr sz="2400">
                <a:solidFill>
                  <a:schemeClr val="tx1"/>
                </a:solidFill>
                <a:latin typeface="Times New Roman" charset="0"/>
              </a:defRPr>
            </a:lvl9pPr>
          </a:lstStyle>
          <a:p>
            <a:pPr algn="r" eaLnBrk="1" hangingPunct="1"/>
            <a:fld id="{ACC21E10-19FD-634E-9DAC-E0AEA1359A6F}" type="slidenum">
              <a:rPr lang="en-US" altLang="en-US" sz="1200"/>
              <a:pPr algn="r" eaLnBrk="1" hangingPunct="1"/>
              <a:t>26</a:t>
            </a:fld>
            <a:endParaRPr lang="en-US" altLang="en-US" sz="1200"/>
          </a:p>
        </p:txBody>
      </p:sp>
    </p:spTree>
    <p:extLst>
      <p:ext uri="{BB962C8B-B14F-4D97-AF65-F5344CB8AC3E}">
        <p14:creationId xmlns:p14="http://schemas.microsoft.com/office/powerpoint/2010/main" val="61772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a:t>IFSM300-Wk2-ch2-3-5-8</a:t>
            </a:r>
          </a:p>
        </p:txBody>
      </p:sp>
      <p:sp>
        <p:nvSpPr>
          <p:cNvPr id="7" name="Rectangle 7"/>
          <p:cNvSpPr>
            <a:spLocks noGrp="1" noChangeArrowheads="1"/>
          </p:cNvSpPr>
          <p:nvPr>
            <p:ph type="sldNum" sz="quarter" idx="5"/>
          </p:nvPr>
        </p:nvSpPr>
        <p:spPr>
          <a:ln/>
        </p:spPr>
        <p:txBody>
          <a:bodyPr/>
          <a:lstStyle/>
          <a:p>
            <a:fld id="{03E832E2-432F-BD43-BD3F-4C72BD08C2D9}" type="slidenum">
              <a:rPr lang="en-US" altLang="en-US"/>
              <a:pPr/>
              <a:t>27</a:t>
            </a:fld>
            <a:endParaRPr lang="en-US" altLang="en-US"/>
          </a:p>
        </p:txBody>
      </p:sp>
      <p:sp>
        <p:nvSpPr>
          <p:cNvPr id="1599490" name="Slide Image Placeholder 1"/>
          <p:cNvSpPr>
            <a:spLocks noGrp="1" noRot="1" noChangeAspect="1" noTextEdit="1"/>
          </p:cNvSpPr>
          <p:nvPr>
            <p:ph type="sldImg"/>
          </p:nvPr>
        </p:nvSpPr>
        <p:spPr>
          <a:xfrm>
            <a:off x="2919413" y="533400"/>
            <a:ext cx="3551237" cy="2663825"/>
          </a:xfrm>
          <a:ln/>
        </p:spPr>
      </p:sp>
      <p:sp>
        <p:nvSpPr>
          <p:cNvPr id="1599491" name="Notes Placeholder 2"/>
          <p:cNvSpPr>
            <a:spLocks noGrp="1"/>
          </p:cNvSpPr>
          <p:nvPr>
            <p:ph type="body" idx="1"/>
          </p:nvPr>
        </p:nvSpPr>
        <p:spPr>
          <a:xfrm>
            <a:off x="1250950" y="3373438"/>
            <a:ext cx="6886575" cy="3195637"/>
          </a:xfrm>
        </p:spPr>
        <p:txBody>
          <a:bodyPr lIns="89136" tIns="44568" rIns="89136" bIns="44568"/>
          <a:lstStyle/>
          <a:p>
            <a:pPr eaLnBrk="1" hangingPunct="1"/>
            <a:r>
              <a:rPr lang="en-US" altLang="en-US"/>
              <a:t>This graphic illustrates the function of enterprise software to integrate and share data between the different business functions.</a:t>
            </a:r>
          </a:p>
        </p:txBody>
      </p:sp>
      <p:sp>
        <p:nvSpPr>
          <p:cNvPr id="1599492" name="Slide Number Placeholder 3"/>
          <p:cNvSpPr txBox="1">
            <a:spLocks noGrp="1"/>
          </p:cNvSpPr>
          <p:nvPr/>
        </p:nvSpPr>
        <p:spPr bwMode="auto">
          <a:xfrm>
            <a:off x="5319713" y="6748463"/>
            <a:ext cx="406876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6" tIns="44568" rIns="89136" bIns="44568" anchor="b"/>
          <a:lstStyle>
            <a:lvl1pPr defTabSz="890588">
              <a:defRPr sz="2400">
                <a:solidFill>
                  <a:schemeClr val="tx1"/>
                </a:solidFill>
                <a:latin typeface="Times New Roman" charset="0"/>
              </a:defRPr>
            </a:lvl1pPr>
            <a:lvl2pPr marL="723900" indent="-277813" defTabSz="890588">
              <a:defRPr sz="2400">
                <a:solidFill>
                  <a:schemeClr val="tx1"/>
                </a:solidFill>
                <a:latin typeface="Times New Roman" charset="0"/>
              </a:defRPr>
            </a:lvl2pPr>
            <a:lvl3pPr marL="1114425" indent="-223838" defTabSz="890588">
              <a:defRPr sz="2400">
                <a:solidFill>
                  <a:schemeClr val="tx1"/>
                </a:solidFill>
                <a:latin typeface="Times New Roman" charset="0"/>
              </a:defRPr>
            </a:lvl3pPr>
            <a:lvl4pPr marL="1560513" indent="-223838" defTabSz="890588">
              <a:defRPr sz="2400">
                <a:solidFill>
                  <a:schemeClr val="tx1"/>
                </a:solidFill>
                <a:latin typeface="Times New Roman" charset="0"/>
              </a:defRPr>
            </a:lvl4pPr>
            <a:lvl5pPr marL="2005013" indent="-222250" defTabSz="890588">
              <a:defRPr sz="2400">
                <a:solidFill>
                  <a:schemeClr val="tx1"/>
                </a:solidFill>
                <a:latin typeface="Times New Roman" charset="0"/>
              </a:defRPr>
            </a:lvl5pPr>
            <a:lvl6pPr marL="2462213" indent="-222250" defTabSz="890588" eaLnBrk="0" fontAlgn="base" hangingPunct="0">
              <a:spcBef>
                <a:spcPct val="0"/>
              </a:spcBef>
              <a:spcAft>
                <a:spcPct val="0"/>
              </a:spcAft>
              <a:defRPr sz="2400">
                <a:solidFill>
                  <a:schemeClr val="tx1"/>
                </a:solidFill>
                <a:latin typeface="Times New Roman" charset="0"/>
              </a:defRPr>
            </a:lvl6pPr>
            <a:lvl7pPr marL="2919413" indent="-222250" defTabSz="890588" eaLnBrk="0" fontAlgn="base" hangingPunct="0">
              <a:spcBef>
                <a:spcPct val="0"/>
              </a:spcBef>
              <a:spcAft>
                <a:spcPct val="0"/>
              </a:spcAft>
              <a:defRPr sz="2400">
                <a:solidFill>
                  <a:schemeClr val="tx1"/>
                </a:solidFill>
                <a:latin typeface="Times New Roman" charset="0"/>
              </a:defRPr>
            </a:lvl7pPr>
            <a:lvl8pPr marL="3376613" indent="-222250" defTabSz="890588" eaLnBrk="0" fontAlgn="base" hangingPunct="0">
              <a:spcBef>
                <a:spcPct val="0"/>
              </a:spcBef>
              <a:spcAft>
                <a:spcPct val="0"/>
              </a:spcAft>
              <a:defRPr sz="2400">
                <a:solidFill>
                  <a:schemeClr val="tx1"/>
                </a:solidFill>
                <a:latin typeface="Times New Roman" charset="0"/>
              </a:defRPr>
            </a:lvl8pPr>
            <a:lvl9pPr marL="3833813" indent="-222250" defTabSz="890588" eaLnBrk="0" fontAlgn="base" hangingPunct="0">
              <a:spcBef>
                <a:spcPct val="0"/>
              </a:spcBef>
              <a:spcAft>
                <a:spcPct val="0"/>
              </a:spcAft>
              <a:defRPr sz="2400">
                <a:solidFill>
                  <a:schemeClr val="tx1"/>
                </a:solidFill>
                <a:latin typeface="Times New Roman" charset="0"/>
              </a:defRPr>
            </a:lvl9pPr>
          </a:lstStyle>
          <a:p>
            <a:pPr algn="r" eaLnBrk="1" hangingPunct="1"/>
            <a:fld id="{6C3EC89F-16D7-764E-97CE-22F40A3BE289}" type="slidenum">
              <a:rPr lang="en-US" altLang="en-US" sz="1200"/>
              <a:pPr algn="r" eaLnBrk="1" hangingPunct="1"/>
              <a:t>27</a:t>
            </a:fld>
            <a:endParaRPr lang="en-US" altLang="en-US" sz="1200"/>
          </a:p>
        </p:txBody>
      </p:sp>
    </p:spTree>
    <p:extLst>
      <p:ext uri="{BB962C8B-B14F-4D97-AF65-F5344CB8AC3E}">
        <p14:creationId xmlns:p14="http://schemas.microsoft.com/office/powerpoint/2010/main" val="2034114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a:t>IFSM300-Wk2-ch2-3-5-8</a:t>
            </a:r>
          </a:p>
        </p:txBody>
      </p:sp>
      <p:sp>
        <p:nvSpPr>
          <p:cNvPr id="7" name="Rectangle 7"/>
          <p:cNvSpPr>
            <a:spLocks noGrp="1" noChangeArrowheads="1"/>
          </p:cNvSpPr>
          <p:nvPr>
            <p:ph type="sldNum" sz="quarter" idx="5"/>
          </p:nvPr>
        </p:nvSpPr>
        <p:spPr>
          <a:ln/>
        </p:spPr>
        <p:txBody>
          <a:bodyPr/>
          <a:lstStyle/>
          <a:p>
            <a:fld id="{45A768AC-9381-E646-A4ED-22D8BDDB2173}" type="slidenum">
              <a:rPr lang="en-US" altLang="en-US"/>
              <a:pPr/>
              <a:t>29</a:t>
            </a:fld>
            <a:endParaRPr lang="en-US" altLang="en-US"/>
          </a:p>
        </p:txBody>
      </p:sp>
      <p:sp>
        <p:nvSpPr>
          <p:cNvPr id="1597442" name="Slide Image Placeholder 1"/>
          <p:cNvSpPr>
            <a:spLocks noGrp="1" noRot="1" noChangeAspect="1" noTextEdit="1"/>
          </p:cNvSpPr>
          <p:nvPr>
            <p:ph type="sldImg"/>
          </p:nvPr>
        </p:nvSpPr>
        <p:spPr>
          <a:xfrm>
            <a:off x="2919413" y="533400"/>
            <a:ext cx="3551237" cy="2663825"/>
          </a:xfrm>
          <a:ln/>
        </p:spPr>
      </p:sp>
      <p:sp>
        <p:nvSpPr>
          <p:cNvPr id="1597443" name="Notes Placeholder 2"/>
          <p:cNvSpPr>
            <a:spLocks noGrp="1"/>
          </p:cNvSpPr>
          <p:nvPr>
            <p:ph type="body" idx="1"/>
          </p:nvPr>
        </p:nvSpPr>
        <p:spPr>
          <a:xfrm>
            <a:off x="1250950" y="3373438"/>
            <a:ext cx="6886575" cy="3195637"/>
          </a:xfrm>
        </p:spPr>
        <p:txBody>
          <a:bodyPr lIns="89136" tIns="44568" rIns="89136" bIns="44568"/>
          <a:lstStyle/>
          <a:p>
            <a:r>
              <a:rPr lang="en-US" altLang="en-US"/>
              <a:t>This slide discusses the business values of enterprise systems. What does it mean for the firm that enterprise systems enforce the use of common standardized definitions and formats for data by the entire organization.?</a:t>
            </a:r>
          </a:p>
        </p:txBody>
      </p:sp>
      <p:sp>
        <p:nvSpPr>
          <p:cNvPr id="1597444" name="Slide Number Placeholder 3"/>
          <p:cNvSpPr txBox="1">
            <a:spLocks noGrp="1"/>
          </p:cNvSpPr>
          <p:nvPr/>
        </p:nvSpPr>
        <p:spPr bwMode="auto">
          <a:xfrm>
            <a:off x="5319713" y="6748463"/>
            <a:ext cx="4068762"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136" tIns="44568" rIns="89136" bIns="44568" anchor="b"/>
          <a:lstStyle>
            <a:lvl1pPr defTabSz="890588">
              <a:defRPr sz="2400">
                <a:solidFill>
                  <a:schemeClr val="tx1"/>
                </a:solidFill>
                <a:latin typeface="Times New Roman" charset="0"/>
              </a:defRPr>
            </a:lvl1pPr>
            <a:lvl2pPr marL="723900" indent="-277813" defTabSz="890588">
              <a:defRPr sz="2400">
                <a:solidFill>
                  <a:schemeClr val="tx1"/>
                </a:solidFill>
                <a:latin typeface="Times New Roman" charset="0"/>
              </a:defRPr>
            </a:lvl2pPr>
            <a:lvl3pPr marL="1114425" indent="-223838" defTabSz="890588">
              <a:defRPr sz="2400">
                <a:solidFill>
                  <a:schemeClr val="tx1"/>
                </a:solidFill>
                <a:latin typeface="Times New Roman" charset="0"/>
              </a:defRPr>
            </a:lvl3pPr>
            <a:lvl4pPr marL="1560513" indent="-223838" defTabSz="890588">
              <a:defRPr sz="2400">
                <a:solidFill>
                  <a:schemeClr val="tx1"/>
                </a:solidFill>
                <a:latin typeface="Times New Roman" charset="0"/>
              </a:defRPr>
            </a:lvl4pPr>
            <a:lvl5pPr marL="2005013" indent="-222250" defTabSz="890588">
              <a:defRPr sz="2400">
                <a:solidFill>
                  <a:schemeClr val="tx1"/>
                </a:solidFill>
                <a:latin typeface="Times New Roman" charset="0"/>
              </a:defRPr>
            </a:lvl5pPr>
            <a:lvl6pPr marL="2462213" indent="-222250" defTabSz="890588" eaLnBrk="0" fontAlgn="base" hangingPunct="0">
              <a:spcBef>
                <a:spcPct val="0"/>
              </a:spcBef>
              <a:spcAft>
                <a:spcPct val="0"/>
              </a:spcAft>
              <a:defRPr sz="2400">
                <a:solidFill>
                  <a:schemeClr val="tx1"/>
                </a:solidFill>
                <a:latin typeface="Times New Roman" charset="0"/>
              </a:defRPr>
            </a:lvl6pPr>
            <a:lvl7pPr marL="2919413" indent="-222250" defTabSz="890588" eaLnBrk="0" fontAlgn="base" hangingPunct="0">
              <a:spcBef>
                <a:spcPct val="0"/>
              </a:spcBef>
              <a:spcAft>
                <a:spcPct val="0"/>
              </a:spcAft>
              <a:defRPr sz="2400">
                <a:solidFill>
                  <a:schemeClr val="tx1"/>
                </a:solidFill>
                <a:latin typeface="Times New Roman" charset="0"/>
              </a:defRPr>
            </a:lvl7pPr>
            <a:lvl8pPr marL="3376613" indent="-222250" defTabSz="890588" eaLnBrk="0" fontAlgn="base" hangingPunct="0">
              <a:spcBef>
                <a:spcPct val="0"/>
              </a:spcBef>
              <a:spcAft>
                <a:spcPct val="0"/>
              </a:spcAft>
              <a:defRPr sz="2400">
                <a:solidFill>
                  <a:schemeClr val="tx1"/>
                </a:solidFill>
                <a:latin typeface="Times New Roman" charset="0"/>
              </a:defRPr>
            </a:lvl8pPr>
            <a:lvl9pPr marL="3833813" indent="-222250" defTabSz="890588" eaLnBrk="0" fontAlgn="base" hangingPunct="0">
              <a:spcBef>
                <a:spcPct val="0"/>
              </a:spcBef>
              <a:spcAft>
                <a:spcPct val="0"/>
              </a:spcAft>
              <a:defRPr sz="2400">
                <a:solidFill>
                  <a:schemeClr val="tx1"/>
                </a:solidFill>
                <a:latin typeface="Times New Roman" charset="0"/>
              </a:defRPr>
            </a:lvl9pPr>
          </a:lstStyle>
          <a:p>
            <a:pPr algn="r" eaLnBrk="1" hangingPunct="1"/>
            <a:fld id="{0F53F5C2-B21B-6441-BB08-2D9BCA6CFAEA}" type="slidenum">
              <a:rPr lang="en-US" altLang="en-US" sz="1200"/>
              <a:pPr algn="r" eaLnBrk="1" hangingPunct="1"/>
              <a:t>29</a:t>
            </a:fld>
            <a:endParaRPr lang="en-US" altLang="en-US" sz="1200"/>
          </a:p>
        </p:txBody>
      </p:sp>
    </p:spTree>
    <p:extLst>
      <p:ext uri="{BB962C8B-B14F-4D97-AF65-F5344CB8AC3E}">
        <p14:creationId xmlns:p14="http://schemas.microsoft.com/office/powerpoint/2010/main" val="3182758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tLang="en-US"/>
              <a:t>IFSM300-Wk2-ch2-3-5-8</a:t>
            </a:r>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30</a:t>
            </a:fld>
            <a:endParaRPr lang="en-US" altLang="en-US"/>
          </a:p>
        </p:txBody>
      </p:sp>
    </p:spTree>
    <p:extLst>
      <p:ext uri="{BB962C8B-B14F-4D97-AF65-F5344CB8AC3E}">
        <p14:creationId xmlns:p14="http://schemas.microsoft.com/office/powerpoint/2010/main" val="1333160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tLang="en-US"/>
              <a:t>IFSM300-Wk2-ch2-3-5-8</a:t>
            </a:r>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31</a:t>
            </a:fld>
            <a:endParaRPr lang="en-US" altLang="en-US"/>
          </a:p>
        </p:txBody>
      </p:sp>
    </p:spTree>
    <p:extLst>
      <p:ext uri="{BB962C8B-B14F-4D97-AF65-F5344CB8AC3E}">
        <p14:creationId xmlns:p14="http://schemas.microsoft.com/office/powerpoint/2010/main" val="2012768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a:t>IFSM300-Wk2-ch2-3-5-8</a:t>
            </a:r>
          </a:p>
        </p:txBody>
      </p:sp>
      <p:sp>
        <p:nvSpPr>
          <p:cNvPr id="7" name="Rectangle 7"/>
          <p:cNvSpPr>
            <a:spLocks noGrp="1" noChangeArrowheads="1"/>
          </p:cNvSpPr>
          <p:nvPr>
            <p:ph type="sldNum" sz="quarter" idx="5"/>
          </p:nvPr>
        </p:nvSpPr>
        <p:spPr>
          <a:ln/>
        </p:spPr>
        <p:txBody>
          <a:bodyPr/>
          <a:lstStyle/>
          <a:p>
            <a:fld id="{2B830562-89B2-D641-98EE-18402E3EE395}" type="slidenum">
              <a:rPr lang="en-US" altLang="en-US"/>
              <a:pPr/>
              <a:t>32</a:t>
            </a:fld>
            <a:endParaRPr lang="en-US" altLang="en-US"/>
          </a:p>
        </p:txBody>
      </p:sp>
      <p:sp>
        <p:nvSpPr>
          <p:cNvPr id="509954"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56738B50-85C5-F241-8FE4-94AEB51B12A8}" type="slidenum">
              <a:rPr lang="en-US" altLang="en-US" sz="1200"/>
              <a:pPr algn="r" eaLnBrk="1" hangingPunct="1"/>
              <a:t>32</a:t>
            </a:fld>
            <a:endParaRPr lang="en-US" altLang="en-US" sz="1200"/>
          </a:p>
        </p:txBody>
      </p:sp>
      <p:sp>
        <p:nvSpPr>
          <p:cNvPr id="509955" name="Rectangle 2"/>
          <p:cNvSpPr>
            <a:spLocks noGrp="1" noRot="1" noChangeAspect="1" noChangeArrowheads="1" noTextEdit="1"/>
          </p:cNvSpPr>
          <p:nvPr>
            <p:ph type="sldImg"/>
          </p:nvPr>
        </p:nvSpPr>
        <p:spPr>
          <a:xfrm>
            <a:off x="2971800" y="549275"/>
            <a:ext cx="3657600" cy="2743200"/>
          </a:xfrm>
          <a:ln/>
        </p:spPr>
      </p:sp>
      <p:sp>
        <p:nvSpPr>
          <p:cNvPr id="509956" name="Rectangle 3"/>
          <p:cNvSpPr>
            <a:spLocks noGrp="1" noChangeArrowheads="1"/>
          </p:cNvSpPr>
          <p:nvPr>
            <p:ph type="body" idx="1"/>
          </p:nvPr>
        </p:nvSpPr>
        <p:spPr>
          <a:xfrm>
            <a:off x="1279525" y="3475038"/>
            <a:ext cx="7042150" cy="3290887"/>
          </a:xfrm>
        </p:spPr>
        <p:txBody>
          <a:bodyPr lIns="91440" tIns="45720" rIns="91440" bIns="45720"/>
          <a:lstStyle/>
          <a:p>
            <a:r>
              <a:rPr lang="en-US" altLang="en-US"/>
              <a:t>Wal-Mart is the most efficient retailer in the industry and exemplifies operational excellence. You could ask students to name other businesses that they believe to exhibit a high level of operational excellence.  Do customers perceive operational excellence?  Does it make a difference for customer purchasing?  What Web sites strike students as really excellent in terms of customer service?  If you have a podium computer, you might want to visit the Wal-Mart site and the Amazon site to compare them in terms of ease of use.  Walmart $28/sqft  Target  $23/sqft  average  $12/sqft</a:t>
            </a:r>
          </a:p>
          <a:p>
            <a:endParaRPr lang="en-US" altLang="en-US"/>
          </a:p>
          <a:p>
            <a:r>
              <a:rPr lang="en-US" altLang="en-US"/>
              <a:t>You could ask students to name other new products or business models that they’ve encountered and how they might relate to new information systems or new technology.  One way to encourage participation is ask students to help you list on the blackboard some really interesting recent digital product innovations.  Discussing “green technologies” like wind, solar, and hybrid vehicles is always fun.  In this context, what role will IT be playing in the development of these technologies?  </a:t>
            </a:r>
          </a:p>
          <a:p>
            <a:endParaRPr lang="en-US" altLang="en-US"/>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1425001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a:t>IFSM300-Wk2-ch2-3-5-8</a:t>
            </a:r>
          </a:p>
        </p:txBody>
      </p:sp>
      <p:sp>
        <p:nvSpPr>
          <p:cNvPr id="7" name="Rectangle 7"/>
          <p:cNvSpPr>
            <a:spLocks noGrp="1" noChangeArrowheads="1"/>
          </p:cNvSpPr>
          <p:nvPr>
            <p:ph type="sldNum" sz="quarter" idx="5"/>
          </p:nvPr>
        </p:nvSpPr>
        <p:spPr>
          <a:ln/>
        </p:spPr>
        <p:txBody>
          <a:bodyPr/>
          <a:lstStyle/>
          <a:p>
            <a:fld id="{A139E81B-DA28-2B46-A429-067A1B7366F6}" type="slidenum">
              <a:rPr lang="en-US" altLang="en-US"/>
              <a:pPr/>
              <a:t>33</a:t>
            </a:fld>
            <a:endParaRPr lang="en-US" altLang="en-US"/>
          </a:p>
        </p:txBody>
      </p:sp>
      <p:sp>
        <p:nvSpPr>
          <p:cNvPr id="592898"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0DA5644D-0386-164D-B396-B482F8E5E06B}" type="slidenum">
              <a:rPr lang="en-US" altLang="en-US" sz="1200"/>
              <a:pPr algn="r" eaLnBrk="1" hangingPunct="1"/>
              <a:t>33</a:t>
            </a:fld>
            <a:endParaRPr lang="en-US" altLang="en-US" sz="1200"/>
          </a:p>
        </p:txBody>
      </p:sp>
      <p:sp>
        <p:nvSpPr>
          <p:cNvPr id="592899" name="Rectangle 2"/>
          <p:cNvSpPr>
            <a:spLocks noGrp="1" noRot="1" noChangeAspect="1" noChangeArrowheads="1" noTextEdit="1"/>
          </p:cNvSpPr>
          <p:nvPr>
            <p:ph type="sldImg"/>
          </p:nvPr>
        </p:nvSpPr>
        <p:spPr>
          <a:xfrm>
            <a:off x="2971800" y="549275"/>
            <a:ext cx="3657600" cy="2743200"/>
          </a:xfrm>
          <a:ln/>
        </p:spPr>
      </p:sp>
      <p:sp>
        <p:nvSpPr>
          <p:cNvPr id="592900" name="Rectangle 3"/>
          <p:cNvSpPr>
            <a:spLocks noGrp="1" noChangeArrowheads="1"/>
          </p:cNvSpPr>
          <p:nvPr>
            <p:ph type="body" idx="1"/>
          </p:nvPr>
        </p:nvSpPr>
        <p:spPr>
          <a:xfrm>
            <a:off x="1279525" y="3475038"/>
            <a:ext cx="7042150" cy="3290887"/>
          </a:xfrm>
        </p:spPr>
        <p:txBody>
          <a:bodyPr lIns="91440" tIns="45720" rIns="91440" bIns="45720"/>
          <a:lstStyle/>
          <a:p>
            <a:r>
              <a:rPr lang="en-US" altLang="en-US"/>
              <a:t>You could ask students what types of companies might rely more on customer and supplier intimacy more than others and which companies they feel have served them exceptionally well.  Ask the students to identify online sites that achieve a high degree of customer intimacy.  Sites to visit would include NetFlix, Amazon, and other sites which have recommender systems to suggest purchase ideas to consumers.  </a:t>
            </a:r>
          </a:p>
          <a:p>
            <a:endParaRPr lang="en-US" altLang="en-US"/>
          </a:p>
          <a:p>
            <a:r>
              <a:rPr lang="en-US" altLang="en-US"/>
              <a:t>You could ask students if they have ever been recipients of exceptional service from a company made possible by improved decision-making and whether or not information systems contributed to that level of service. For example, perhaps they had a power outage and it took a very short (or very long) time for the company to correct the error.</a:t>
            </a:r>
          </a:p>
          <a:p>
            <a:endParaRPr lang="en-US" altLang="en-US"/>
          </a:p>
          <a:p>
            <a:endParaRPr lang="en-US" altLang="en-US"/>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1322585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a:t>IFSM300-Wk2-ch2-3-5-8</a:t>
            </a:r>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35</a:t>
            </a:fld>
            <a:endParaRPr lang="en-US" altLang="en-US"/>
          </a:p>
        </p:txBody>
      </p:sp>
    </p:spTree>
    <p:extLst>
      <p:ext uri="{BB962C8B-B14F-4D97-AF65-F5344CB8AC3E}">
        <p14:creationId xmlns:p14="http://schemas.microsoft.com/office/powerpoint/2010/main" val="102442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hr-HR" altLang="en-US" sz="1300">
                <a:latin typeface="Times New Roman" panose="02020603050405020304" pitchFamily="18" charset="0"/>
              </a:rPr>
              <a:t>IFSM300-Wk2-ch2-3-5-8</a:t>
            </a:r>
            <a:endParaRPr lang="en-US" altLang="en-US" sz="1300">
              <a:latin typeface="Times New Roman" panose="02020603050405020304" pitchFamily="18" charset="0"/>
            </a:endParaRPr>
          </a:p>
        </p:txBody>
      </p:sp>
      <p:sp>
        <p:nvSpPr>
          <p:cNvPr id="3789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300">
                <a:latin typeface="Times New Roman" panose="02020603050405020304" pitchFamily="18" charset="0"/>
              </a:rPr>
              <a:t>Copyright © 2017  R.M. Laurie</a:t>
            </a:r>
          </a:p>
        </p:txBody>
      </p:sp>
      <p:sp>
        <p:nvSpPr>
          <p:cNvPr id="3789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79C2683B-934C-484F-9AC2-7377D7572AE6}" type="slidenum">
              <a:rPr lang="en-US" altLang="en-US" sz="1300">
                <a:latin typeface="Times New Roman" panose="02020603050405020304" pitchFamily="18" charset="0"/>
              </a:rPr>
              <a:pPr/>
              <a:t>4</a:t>
            </a:fld>
            <a:endParaRPr lang="en-US" altLang="en-US" sz="1300">
              <a:latin typeface="Times New Roman" panose="02020603050405020304" pitchFamily="18" charset="0"/>
            </a:endParaRPr>
          </a:p>
        </p:txBody>
      </p:sp>
      <p:sp>
        <p:nvSpPr>
          <p:cNvPr id="37892" name="Slide Image Placeholder 1"/>
          <p:cNvSpPr>
            <a:spLocks noGrp="1" noRot="1" noChangeAspect="1" noTextEdit="1"/>
          </p:cNvSpPr>
          <p:nvPr>
            <p:ph type="sldImg"/>
          </p:nvPr>
        </p:nvSpPr>
        <p:spPr>
          <a:xfrm>
            <a:off x="2973388" y="549275"/>
            <a:ext cx="3656012" cy="2743200"/>
          </a:xfrm>
          <a:ln/>
        </p:spPr>
      </p:sp>
      <p:sp>
        <p:nvSpPr>
          <p:cNvPr id="37893" name="Notes Placeholder 2"/>
          <p:cNvSpPr>
            <a:spLocks noGrp="1"/>
          </p:cNvSpPr>
          <p:nvPr>
            <p:ph type="body" idx="1"/>
          </p:nvPr>
        </p:nvSpPr>
        <p:spPr>
          <a:xfrm>
            <a:off x="960567" y="3474393"/>
            <a:ext cx="7680066" cy="329118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5" tIns="47113" rIns="94225" bIns="47113"/>
          <a:lstStyle/>
          <a:p>
            <a:pPr>
              <a:spcBef>
                <a:spcPct val="0"/>
              </a:spcBef>
            </a:pPr>
            <a:endParaRPr lang="en-US" altLang="en-US"/>
          </a:p>
        </p:txBody>
      </p:sp>
      <p:sp>
        <p:nvSpPr>
          <p:cNvPr id="37894" name="Slide Number Placeholder 3"/>
          <p:cNvSpPr txBox="1">
            <a:spLocks noGrp="1"/>
          </p:cNvSpPr>
          <p:nvPr/>
        </p:nvSpPr>
        <p:spPr bwMode="auto">
          <a:xfrm>
            <a:off x="5438744" y="6948786"/>
            <a:ext cx="4160967" cy="36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225" tIns="47113" rIns="94225" bIns="47113" anchor="b"/>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r" eaLnBrk="1" hangingPunct="1"/>
            <a:fld id="{84CF7EE0-2435-47DA-95F6-EDC46D477C6E}" type="slidenum">
              <a:rPr lang="en-US" altLang="en-US" sz="1300">
                <a:latin typeface="Calibri" panose="020F0502020204030204" pitchFamily="34" charset="0"/>
              </a:rPr>
              <a:pPr algn="r" eaLnBrk="1" hangingPunct="1"/>
              <a:t>4</a:t>
            </a:fld>
            <a:endParaRPr lang="en-US" altLang="en-US" sz="1300">
              <a:latin typeface="Calibri" panose="020F0502020204030204" pitchFamily="34" charset="0"/>
            </a:endParaRPr>
          </a:p>
        </p:txBody>
      </p:sp>
    </p:spTree>
    <p:extLst>
      <p:ext uri="{BB962C8B-B14F-4D97-AF65-F5344CB8AC3E}">
        <p14:creationId xmlns:p14="http://schemas.microsoft.com/office/powerpoint/2010/main" val="246959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hr-HR" altLang="en-US" sz="1300">
                <a:latin typeface="Times New Roman" panose="02020603050405020304" pitchFamily="18" charset="0"/>
              </a:rPr>
              <a:t>IFSM300-Wk2-ch2-3-5-8</a:t>
            </a:r>
            <a:endParaRPr lang="en-US" altLang="en-US" sz="1300">
              <a:latin typeface="Times New Roman" panose="02020603050405020304" pitchFamily="18" charset="0"/>
            </a:endParaRPr>
          </a:p>
        </p:txBody>
      </p:sp>
      <p:sp>
        <p:nvSpPr>
          <p:cNvPr id="4915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300">
                <a:latin typeface="Times New Roman" panose="02020603050405020304" pitchFamily="18" charset="0"/>
              </a:rPr>
              <a:t>Copyright © 2017  R.M. Laurie</a:t>
            </a:r>
          </a:p>
        </p:txBody>
      </p:sp>
      <p:sp>
        <p:nvSpPr>
          <p:cNvPr id="4915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800">
                <a:solidFill>
                  <a:schemeClr val="tx1"/>
                </a:solidFill>
                <a:latin typeface="Arial" panose="020B0604020202020204" pitchFamily="34" charset="0"/>
                <a:cs typeface="Arial" panose="020B0604020202020204" pitchFamily="34" charset="0"/>
              </a:defRPr>
            </a:lvl1pPr>
            <a:lvl2pPr marL="742950" indent="-285750" defTabSz="942975" eaLnBrk="0" hangingPunct="0">
              <a:defRPr sz="2800">
                <a:solidFill>
                  <a:schemeClr val="tx1"/>
                </a:solidFill>
                <a:latin typeface="Arial" panose="020B0604020202020204" pitchFamily="34" charset="0"/>
                <a:cs typeface="Arial" panose="020B0604020202020204" pitchFamily="34" charset="0"/>
              </a:defRPr>
            </a:lvl2pPr>
            <a:lvl3pPr marL="1143000" indent="-228600" defTabSz="942975" eaLnBrk="0" hangingPunct="0">
              <a:defRPr sz="2800">
                <a:solidFill>
                  <a:schemeClr val="tx1"/>
                </a:solidFill>
                <a:latin typeface="Arial" panose="020B0604020202020204" pitchFamily="34" charset="0"/>
                <a:cs typeface="Arial" panose="020B0604020202020204" pitchFamily="34" charset="0"/>
              </a:defRPr>
            </a:lvl3pPr>
            <a:lvl4pPr marL="1600200" indent="-228600" defTabSz="942975" eaLnBrk="0" hangingPunct="0">
              <a:defRPr sz="2800">
                <a:solidFill>
                  <a:schemeClr val="tx1"/>
                </a:solidFill>
                <a:latin typeface="Arial" panose="020B0604020202020204" pitchFamily="34" charset="0"/>
                <a:cs typeface="Arial" panose="020B0604020202020204" pitchFamily="34" charset="0"/>
              </a:defRPr>
            </a:lvl4pPr>
            <a:lvl5pPr marL="2057400" indent="-228600" defTabSz="942975" eaLnBrk="0" hangingPunct="0">
              <a:defRPr sz="2800">
                <a:solidFill>
                  <a:schemeClr val="tx1"/>
                </a:solidFill>
                <a:latin typeface="Arial" panose="020B0604020202020204" pitchFamily="34" charset="0"/>
                <a:cs typeface="Arial" panose="020B0604020202020204" pitchFamily="34" charset="0"/>
              </a:defRPr>
            </a:lvl5pPr>
            <a:lvl6pPr marL="25146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42975"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4A3E328A-CE61-4A72-BF23-BDC85A281231}" type="slidenum">
              <a:rPr lang="en-US" altLang="en-US" sz="1300">
                <a:latin typeface="Times New Roman" panose="02020603050405020304" pitchFamily="18" charset="0"/>
              </a:rPr>
              <a:pPr/>
              <a:t>7</a:t>
            </a:fld>
            <a:endParaRPr lang="en-US" altLang="en-US" sz="1300">
              <a:latin typeface="Times New Roman" panose="02020603050405020304" pitchFamily="18"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0057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hr-HR" altLang="en-US"/>
              <a:t>IFSM300-Wk2-ch2-3-5-8</a:t>
            </a:r>
            <a:endParaRPr lang="en-US" altLang="en-US"/>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9</a:t>
            </a:fld>
            <a:endParaRPr lang="en-US" altLang="en-US"/>
          </a:p>
        </p:txBody>
      </p:sp>
    </p:spTree>
    <p:extLst>
      <p:ext uri="{BB962C8B-B14F-4D97-AF65-F5344CB8AC3E}">
        <p14:creationId xmlns:p14="http://schemas.microsoft.com/office/powerpoint/2010/main" val="1443016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447875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Rot="1" noChangeAspect="1" noChangeArrowheads="1" noTextEdit="1"/>
          </p:cNvSpPr>
          <p:nvPr>
            <p:ph type="sldImg"/>
          </p:nvPr>
        </p:nvSpPr>
        <p:spPr>
          <a:ln/>
        </p:spPr>
      </p:sp>
      <p:sp>
        <p:nvSpPr>
          <p:cNvPr id="4515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05904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hr-HR"/>
              <a:t>IFSM300-Wk2-ch2-3-5-8</a:t>
            </a:r>
            <a:endParaRPr lang="en-US"/>
          </a:p>
        </p:txBody>
      </p:sp>
      <p:sp>
        <p:nvSpPr>
          <p:cNvPr id="5" name="Footer Placeholder 4"/>
          <p:cNvSpPr>
            <a:spLocks noGrp="1"/>
          </p:cNvSpPr>
          <p:nvPr>
            <p:ph type="ftr" sz="quarter" idx="11"/>
          </p:nvPr>
        </p:nvSpPr>
        <p:spPr/>
        <p:txBody>
          <a:bodyPr/>
          <a:lstStyle/>
          <a:p>
            <a:pPr>
              <a:defRPr/>
            </a:pPr>
            <a:r>
              <a:rPr lang="en-US"/>
              <a:t>Copyright © 2017  R.M. Laurie</a:t>
            </a:r>
          </a:p>
        </p:txBody>
      </p:sp>
      <p:sp>
        <p:nvSpPr>
          <p:cNvPr id="6" name="Slide Number Placeholder 5"/>
          <p:cNvSpPr>
            <a:spLocks noGrp="1"/>
          </p:cNvSpPr>
          <p:nvPr>
            <p:ph type="sldNum" sz="quarter" idx="12"/>
          </p:nvPr>
        </p:nvSpPr>
        <p:spPr/>
        <p:txBody>
          <a:bodyPr/>
          <a:lstStyle/>
          <a:p>
            <a:fld id="{8A17980C-1B25-461D-9E06-EC863CDC0EC7}" type="slidenum">
              <a:rPr lang="en-US" altLang="en-US" smtClean="0"/>
              <a:pPr/>
              <a:t>12</a:t>
            </a:fld>
            <a:endParaRPr lang="en-US" altLang="en-US"/>
          </a:p>
        </p:txBody>
      </p:sp>
    </p:spTree>
    <p:extLst>
      <p:ext uri="{BB962C8B-B14F-4D97-AF65-F5344CB8AC3E}">
        <p14:creationId xmlns:p14="http://schemas.microsoft.com/office/powerpoint/2010/main" val="769607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hr-HR" altLang="en-US"/>
              <a:t>IFSM300-Wk2-ch2-3-5-8</a:t>
            </a:r>
            <a:endParaRPr lang="en-US" altLang="en-US"/>
          </a:p>
        </p:txBody>
      </p:sp>
      <p:sp>
        <p:nvSpPr>
          <p:cNvPr id="5" name="Footer Placeholder 4"/>
          <p:cNvSpPr>
            <a:spLocks noGrp="1"/>
          </p:cNvSpPr>
          <p:nvPr>
            <p:ph type="ftr" sz="quarter" idx="11"/>
          </p:nvPr>
        </p:nvSpPr>
        <p:spPr/>
        <p:txBody>
          <a:bodyPr/>
          <a:lstStyle/>
          <a:p>
            <a:r>
              <a:rPr lang="en-US" altLang="en-US"/>
              <a:t>Copyright © 2018  R.M. Laurie</a:t>
            </a:r>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13</a:t>
            </a:fld>
            <a:endParaRPr lang="en-US" altLang="en-US"/>
          </a:p>
        </p:txBody>
      </p:sp>
    </p:spTree>
    <p:extLst>
      <p:ext uri="{BB962C8B-B14F-4D97-AF65-F5344CB8AC3E}">
        <p14:creationId xmlns:p14="http://schemas.microsoft.com/office/powerpoint/2010/main" val="70504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p:cNvSpPr>
            <a:spLocks noGrp="1"/>
          </p:cNvSpPr>
          <p:nvPr>
            <p:ph type="ftr" sz="quarter" idx="10"/>
          </p:nvPr>
        </p:nvSpPr>
        <p:spPr/>
        <p:txBody>
          <a:bodyPr/>
          <a:lstStyle>
            <a:lvl1pPr>
              <a:defRPr/>
            </a:lvl1pPr>
          </a:lstStyle>
          <a:p>
            <a:r>
              <a:rPr lang="en-US" altLang="en-US"/>
              <a:t>Copyright © 2018  R.M. Laurie</a:t>
            </a:r>
          </a:p>
        </p:txBody>
      </p:sp>
      <p:sp>
        <p:nvSpPr>
          <p:cNvPr id="5" name="Slide Number Placeholder 4"/>
          <p:cNvSpPr>
            <a:spLocks noGrp="1"/>
          </p:cNvSpPr>
          <p:nvPr>
            <p:ph type="sldNum" sz="quarter" idx="11"/>
          </p:nvPr>
        </p:nvSpPr>
        <p:spPr/>
        <p:txBody>
          <a:bodyPr/>
          <a:lstStyle>
            <a:lvl1pPr>
              <a:defRPr/>
            </a:lvl1pPr>
          </a:lstStyle>
          <a:p>
            <a:fld id="{B8E2FDE4-DBA8-9A48-872A-F0FD793013C0}" type="slidenum">
              <a:rPr lang="en-US" altLang="en-US"/>
              <a:pPr/>
              <a:t>‹#›</a:t>
            </a:fld>
            <a:endParaRPr lang="en-US" altLang="en-US"/>
          </a:p>
        </p:txBody>
      </p:sp>
    </p:spTree>
    <p:extLst>
      <p:ext uri="{BB962C8B-B14F-4D97-AF65-F5344CB8AC3E}">
        <p14:creationId xmlns:p14="http://schemas.microsoft.com/office/powerpoint/2010/main" val="138786697"/>
      </p:ext>
    </p:extLst>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ltLang="en-US"/>
              <a:t>Copyright © 2018  R.M. Laurie</a:t>
            </a:r>
          </a:p>
        </p:txBody>
      </p:sp>
      <p:sp>
        <p:nvSpPr>
          <p:cNvPr id="5" name="Slide Number Placeholder 4"/>
          <p:cNvSpPr>
            <a:spLocks noGrp="1"/>
          </p:cNvSpPr>
          <p:nvPr>
            <p:ph type="sldNum" sz="quarter" idx="11"/>
          </p:nvPr>
        </p:nvSpPr>
        <p:spPr/>
        <p:txBody>
          <a:bodyPr/>
          <a:lstStyle>
            <a:lvl1pPr>
              <a:defRPr/>
            </a:lvl1pPr>
          </a:lstStyle>
          <a:p>
            <a:fld id="{668A12AD-841B-E54A-A612-E7CC9DA47398}" type="slidenum">
              <a:rPr lang="en-US" altLang="en-US"/>
              <a:pPr/>
              <a:t>‹#›</a:t>
            </a:fld>
            <a:endParaRPr lang="en-US" altLang="en-US"/>
          </a:p>
        </p:txBody>
      </p:sp>
    </p:spTree>
    <p:extLst>
      <p:ext uri="{BB962C8B-B14F-4D97-AF65-F5344CB8AC3E}">
        <p14:creationId xmlns:p14="http://schemas.microsoft.com/office/powerpoint/2010/main" val="966442643"/>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69850"/>
            <a:ext cx="2114550" cy="64833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69850"/>
            <a:ext cx="6191250" cy="64833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r>
              <a:rPr lang="en-US" altLang="en-US"/>
              <a:t>Copyright © 2018  R.M. Laurie</a:t>
            </a:r>
          </a:p>
        </p:txBody>
      </p:sp>
      <p:sp>
        <p:nvSpPr>
          <p:cNvPr id="5" name="Slide Number Placeholder 4"/>
          <p:cNvSpPr>
            <a:spLocks noGrp="1"/>
          </p:cNvSpPr>
          <p:nvPr>
            <p:ph type="sldNum" sz="quarter" idx="11"/>
          </p:nvPr>
        </p:nvSpPr>
        <p:spPr/>
        <p:txBody>
          <a:bodyPr/>
          <a:lstStyle>
            <a:lvl1pPr>
              <a:defRPr/>
            </a:lvl1pPr>
          </a:lstStyle>
          <a:p>
            <a:fld id="{15BDBCF5-99B2-4B4A-9849-F1E4AEB220FC}" type="slidenum">
              <a:rPr lang="en-US" altLang="en-US"/>
              <a:pPr/>
              <a:t>‹#›</a:t>
            </a:fld>
            <a:endParaRPr lang="en-US" altLang="en-US"/>
          </a:p>
        </p:txBody>
      </p:sp>
    </p:spTree>
    <p:extLst>
      <p:ext uri="{BB962C8B-B14F-4D97-AF65-F5344CB8AC3E}">
        <p14:creationId xmlns:p14="http://schemas.microsoft.com/office/powerpoint/2010/main" val="1582678640"/>
      </p:ext>
    </p:extLst>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69850"/>
            <a:ext cx="8458200" cy="920750"/>
          </a:xfrm>
        </p:spPr>
        <p:txBody>
          <a:bodyPr/>
          <a:lstStyle/>
          <a:p>
            <a:r>
              <a:rPr lang="en-US"/>
              <a:t>Click to edit Master title style</a:t>
            </a:r>
          </a:p>
        </p:txBody>
      </p:sp>
      <p:sp>
        <p:nvSpPr>
          <p:cNvPr id="3" name="Text Placeholder 2"/>
          <p:cNvSpPr>
            <a:spLocks noGrp="1"/>
          </p:cNvSpPr>
          <p:nvPr>
            <p:ph type="body" sz="half" idx="1"/>
          </p:nvPr>
        </p:nvSpPr>
        <p:spPr>
          <a:xfrm>
            <a:off x="304800" y="1143000"/>
            <a:ext cx="41529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1529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5829300" y="6527800"/>
            <a:ext cx="2895600" cy="304800"/>
          </a:xfrm>
        </p:spPr>
        <p:txBody>
          <a:bodyPr/>
          <a:lstStyle>
            <a:lvl1pPr>
              <a:defRPr/>
            </a:lvl1pPr>
          </a:lstStyle>
          <a:p>
            <a:r>
              <a:rPr lang="en-US" altLang="en-US"/>
              <a:t>Copyright © 2018  R.M. Laurie</a:t>
            </a:r>
          </a:p>
        </p:txBody>
      </p:sp>
      <p:sp>
        <p:nvSpPr>
          <p:cNvPr id="6" name="Slide Number Placeholder 5"/>
          <p:cNvSpPr>
            <a:spLocks noGrp="1"/>
          </p:cNvSpPr>
          <p:nvPr>
            <p:ph type="sldNum" sz="quarter" idx="11"/>
          </p:nvPr>
        </p:nvSpPr>
        <p:spPr>
          <a:xfrm>
            <a:off x="8839200" y="6527800"/>
            <a:ext cx="304800" cy="304800"/>
          </a:xfrm>
        </p:spPr>
        <p:txBody>
          <a:bodyPr/>
          <a:lstStyle>
            <a:lvl1pPr>
              <a:defRPr/>
            </a:lvl1pPr>
          </a:lstStyle>
          <a:p>
            <a:fld id="{214BB117-A1F8-3947-9FE0-98F43A4D0F01}" type="slidenum">
              <a:rPr lang="en-US" altLang="en-US"/>
              <a:pPr/>
              <a:t>‹#›</a:t>
            </a:fld>
            <a:endParaRPr lang="en-US" altLang="en-US"/>
          </a:p>
        </p:txBody>
      </p:sp>
    </p:spTree>
    <p:extLst>
      <p:ext uri="{BB962C8B-B14F-4D97-AF65-F5344CB8AC3E}">
        <p14:creationId xmlns:p14="http://schemas.microsoft.com/office/powerpoint/2010/main" val="1347450738"/>
      </p:ext>
    </p:extLst>
  </p:cSld>
  <p:clrMapOvr>
    <a:masterClrMapping/>
  </p:clrMapOvr>
  <p:transition spd="med">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304800" y="69850"/>
            <a:ext cx="8458200" cy="920750"/>
          </a:xfrm>
        </p:spPr>
        <p:txBody>
          <a:bodyPr/>
          <a:lstStyle/>
          <a:p>
            <a:r>
              <a:rPr lang="en-US"/>
              <a:t>Click to edit Master title style</a:t>
            </a:r>
          </a:p>
        </p:txBody>
      </p:sp>
      <p:sp>
        <p:nvSpPr>
          <p:cNvPr id="3" name="Text Placeholder 2"/>
          <p:cNvSpPr>
            <a:spLocks noGrp="1"/>
          </p:cNvSpPr>
          <p:nvPr>
            <p:ph type="body" sz="half" idx="1"/>
          </p:nvPr>
        </p:nvSpPr>
        <p:spPr>
          <a:xfrm>
            <a:off x="304800" y="1143000"/>
            <a:ext cx="41529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10100" y="1143000"/>
            <a:ext cx="4152900" cy="5410200"/>
          </a:xfrm>
        </p:spPr>
        <p:txBody>
          <a:bodyPr/>
          <a:lstStyle/>
          <a:p>
            <a:pPr lvl="0"/>
            <a:endParaRPr lang="en-US" noProof="0"/>
          </a:p>
        </p:txBody>
      </p:sp>
      <p:sp>
        <p:nvSpPr>
          <p:cNvPr id="5" name="Rectangle 3077"/>
          <p:cNvSpPr>
            <a:spLocks noGrp="1" noChangeArrowheads="1"/>
          </p:cNvSpPr>
          <p:nvPr>
            <p:ph type="ftr" sz="quarter" idx="10"/>
          </p:nvPr>
        </p:nvSpPr>
        <p:spPr>
          <a:ln/>
        </p:spPr>
        <p:txBody>
          <a:bodyPr/>
          <a:lstStyle>
            <a:lvl1pPr>
              <a:defRPr/>
            </a:lvl1pPr>
          </a:lstStyle>
          <a:p>
            <a:pPr>
              <a:defRPr/>
            </a:pPr>
            <a:r>
              <a:rPr lang="en-US"/>
              <a:t>Copyright © 2018  R.M. Laurie</a:t>
            </a:r>
          </a:p>
        </p:txBody>
      </p:sp>
      <p:sp>
        <p:nvSpPr>
          <p:cNvPr id="6" name="Rectangle 3078"/>
          <p:cNvSpPr>
            <a:spLocks noGrp="1" noChangeArrowheads="1"/>
          </p:cNvSpPr>
          <p:nvPr>
            <p:ph type="sldNum" sz="quarter" idx="11"/>
          </p:nvPr>
        </p:nvSpPr>
        <p:spPr>
          <a:ln/>
        </p:spPr>
        <p:txBody>
          <a:bodyPr/>
          <a:lstStyle>
            <a:lvl1pPr>
              <a:defRPr/>
            </a:lvl1pPr>
          </a:lstStyle>
          <a:p>
            <a:fld id="{446EC123-E89B-4B60-9F84-9EDF0109B612}" type="slidenum">
              <a:rPr lang="en-US" altLang="en-US"/>
              <a:pPr/>
              <a:t>‹#›</a:t>
            </a:fld>
            <a:endParaRPr lang="en-US" altLang="en-US"/>
          </a:p>
        </p:txBody>
      </p:sp>
    </p:spTree>
    <p:extLst>
      <p:ext uri="{BB962C8B-B14F-4D97-AF65-F5344CB8AC3E}">
        <p14:creationId xmlns:p14="http://schemas.microsoft.com/office/powerpoint/2010/main" val="1420895566"/>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0"/>
          </p:nvPr>
        </p:nvSpPr>
        <p:spPr/>
        <p:txBody>
          <a:bodyPr/>
          <a:lstStyle>
            <a:lvl1pPr>
              <a:defRPr/>
            </a:lvl1pPr>
          </a:lstStyle>
          <a:p>
            <a:r>
              <a:rPr lang="en-US" altLang="en-US"/>
              <a:t>Copyright © 2018  R.M. Laurie</a:t>
            </a:r>
          </a:p>
        </p:txBody>
      </p:sp>
      <p:sp>
        <p:nvSpPr>
          <p:cNvPr id="5" name="Slide Number Placeholder 4"/>
          <p:cNvSpPr>
            <a:spLocks noGrp="1"/>
          </p:cNvSpPr>
          <p:nvPr>
            <p:ph type="sldNum" sz="quarter" idx="11"/>
          </p:nvPr>
        </p:nvSpPr>
        <p:spPr/>
        <p:txBody>
          <a:bodyPr/>
          <a:lstStyle>
            <a:lvl1pPr>
              <a:defRPr/>
            </a:lvl1pPr>
          </a:lstStyle>
          <a:p>
            <a:fld id="{73F93C4B-C223-9949-A828-DD3D95DB64DB}" type="slidenum">
              <a:rPr lang="en-US" altLang="en-US"/>
              <a:pPr/>
              <a:t>‹#›</a:t>
            </a:fld>
            <a:endParaRPr lang="en-US" altLang="en-US"/>
          </a:p>
        </p:txBody>
      </p:sp>
    </p:spTree>
    <p:extLst>
      <p:ext uri="{BB962C8B-B14F-4D97-AF65-F5344CB8AC3E}">
        <p14:creationId xmlns:p14="http://schemas.microsoft.com/office/powerpoint/2010/main" val="420775837"/>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a:t>Copyright © 2018  R.M. Laurie</a:t>
            </a:r>
          </a:p>
        </p:txBody>
      </p:sp>
      <p:sp>
        <p:nvSpPr>
          <p:cNvPr id="5" name="Slide Number Placeholder 4"/>
          <p:cNvSpPr>
            <a:spLocks noGrp="1"/>
          </p:cNvSpPr>
          <p:nvPr>
            <p:ph type="sldNum" sz="quarter" idx="11"/>
          </p:nvPr>
        </p:nvSpPr>
        <p:spPr/>
        <p:txBody>
          <a:bodyPr/>
          <a:lstStyle>
            <a:lvl1pPr>
              <a:defRPr/>
            </a:lvl1pPr>
          </a:lstStyle>
          <a:p>
            <a:fld id="{EC346995-BE7E-8547-8258-0848855F48CA}" type="slidenum">
              <a:rPr lang="en-US" altLang="en-US"/>
              <a:pPr/>
              <a:t>‹#›</a:t>
            </a:fld>
            <a:endParaRPr lang="en-US" altLang="en-US"/>
          </a:p>
        </p:txBody>
      </p:sp>
    </p:spTree>
    <p:extLst>
      <p:ext uri="{BB962C8B-B14F-4D97-AF65-F5344CB8AC3E}">
        <p14:creationId xmlns:p14="http://schemas.microsoft.com/office/powerpoint/2010/main" val="315842888"/>
      </p:ext>
    </p:extLst>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3" name="Content Placeholder 2"/>
          <p:cNvSpPr>
            <a:spLocks noGrp="1"/>
          </p:cNvSpPr>
          <p:nvPr>
            <p:ph sz="half" idx="1"/>
          </p:nvPr>
        </p:nvSpPr>
        <p:spPr>
          <a:xfrm>
            <a:off x="304800" y="1143000"/>
            <a:ext cx="4152900" cy="541020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10100" y="1143000"/>
            <a:ext cx="4152900" cy="541020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0"/>
          </p:nvPr>
        </p:nvSpPr>
        <p:spPr/>
        <p:txBody>
          <a:bodyPr/>
          <a:lstStyle>
            <a:lvl1pPr>
              <a:defRPr/>
            </a:lvl1pPr>
          </a:lstStyle>
          <a:p>
            <a:r>
              <a:rPr lang="en-US" altLang="en-US"/>
              <a:t>Copyright © 2018  R.M. Laurie</a:t>
            </a:r>
          </a:p>
        </p:txBody>
      </p:sp>
      <p:sp>
        <p:nvSpPr>
          <p:cNvPr id="6" name="Slide Number Placeholder 5"/>
          <p:cNvSpPr>
            <a:spLocks noGrp="1"/>
          </p:cNvSpPr>
          <p:nvPr>
            <p:ph type="sldNum" sz="quarter" idx="11"/>
          </p:nvPr>
        </p:nvSpPr>
        <p:spPr/>
        <p:txBody>
          <a:bodyPr/>
          <a:lstStyle>
            <a:lvl1pPr>
              <a:defRPr/>
            </a:lvl1pPr>
          </a:lstStyle>
          <a:p>
            <a:fld id="{C3ECEA23-EFEB-6D4E-93E2-5425EAF1CA00}" type="slidenum">
              <a:rPr lang="en-US" altLang="en-US"/>
              <a:pPr/>
              <a:t>‹#›</a:t>
            </a:fld>
            <a:endParaRPr lang="en-US" altLang="en-US"/>
          </a:p>
        </p:txBody>
      </p:sp>
    </p:spTree>
    <p:extLst>
      <p:ext uri="{BB962C8B-B14F-4D97-AF65-F5344CB8AC3E}">
        <p14:creationId xmlns:p14="http://schemas.microsoft.com/office/powerpoint/2010/main" val="1939326879"/>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p:txBody>
          <a:bodyPr/>
          <a:lstStyle>
            <a:lvl1pPr>
              <a:defRPr/>
            </a:lvl1pPr>
          </a:lstStyle>
          <a:p>
            <a:r>
              <a:rPr lang="en-US" altLang="en-US"/>
              <a:t>Copyright © 2018  R.M. Laurie</a:t>
            </a:r>
          </a:p>
        </p:txBody>
      </p:sp>
      <p:sp>
        <p:nvSpPr>
          <p:cNvPr id="8" name="Slide Number Placeholder 7"/>
          <p:cNvSpPr>
            <a:spLocks noGrp="1"/>
          </p:cNvSpPr>
          <p:nvPr>
            <p:ph type="sldNum" sz="quarter" idx="11"/>
          </p:nvPr>
        </p:nvSpPr>
        <p:spPr/>
        <p:txBody>
          <a:bodyPr/>
          <a:lstStyle>
            <a:lvl1pPr>
              <a:defRPr/>
            </a:lvl1pPr>
          </a:lstStyle>
          <a:p>
            <a:fld id="{D6E46710-DAA0-3042-978B-05A4F8707689}" type="slidenum">
              <a:rPr lang="en-US" altLang="en-US"/>
              <a:pPr/>
              <a:t>‹#›</a:t>
            </a:fld>
            <a:endParaRPr lang="en-US" altLang="en-US"/>
          </a:p>
        </p:txBody>
      </p:sp>
    </p:spTree>
    <p:extLst>
      <p:ext uri="{BB962C8B-B14F-4D97-AF65-F5344CB8AC3E}">
        <p14:creationId xmlns:p14="http://schemas.microsoft.com/office/powerpoint/2010/main" val="1907544834"/>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r>
              <a:rPr lang="en-US" altLang="en-US"/>
              <a:t>Copyright © 2018  R.M. Laurie</a:t>
            </a:r>
          </a:p>
        </p:txBody>
      </p:sp>
      <p:sp>
        <p:nvSpPr>
          <p:cNvPr id="4" name="Slide Number Placeholder 3"/>
          <p:cNvSpPr>
            <a:spLocks noGrp="1"/>
          </p:cNvSpPr>
          <p:nvPr>
            <p:ph type="sldNum" sz="quarter" idx="11"/>
          </p:nvPr>
        </p:nvSpPr>
        <p:spPr/>
        <p:txBody>
          <a:bodyPr/>
          <a:lstStyle>
            <a:lvl1pPr>
              <a:defRPr/>
            </a:lvl1pPr>
          </a:lstStyle>
          <a:p>
            <a:fld id="{396B357F-3C33-3C4E-BA46-73E2AABAE295}" type="slidenum">
              <a:rPr lang="en-US" altLang="en-US"/>
              <a:pPr/>
              <a:t>‹#›</a:t>
            </a:fld>
            <a:endParaRPr lang="en-US" altLang="en-US"/>
          </a:p>
        </p:txBody>
      </p:sp>
    </p:spTree>
    <p:extLst>
      <p:ext uri="{BB962C8B-B14F-4D97-AF65-F5344CB8AC3E}">
        <p14:creationId xmlns:p14="http://schemas.microsoft.com/office/powerpoint/2010/main" val="322658975"/>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a:t>Copyright © 2018  R.M. Laurie</a:t>
            </a:r>
          </a:p>
        </p:txBody>
      </p:sp>
      <p:sp>
        <p:nvSpPr>
          <p:cNvPr id="3" name="Slide Number Placeholder 2"/>
          <p:cNvSpPr>
            <a:spLocks noGrp="1"/>
          </p:cNvSpPr>
          <p:nvPr>
            <p:ph type="sldNum" sz="quarter" idx="11"/>
          </p:nvPr>
        </p:nvSpPr>
        <p:spPr/>
        <p:txBody>
          <a:bodyPr/>
          <a:lstStyle>
            <a:lvl1pPr>
              <a:defRPr/>
            </a:lvl1pPr>
          </a:lstStyle>
          <a:p>
            <a:fld id="{62B3B004-FFEF-8346-B9F5-4427B2A27E59}" type="slidenum">
              <a:rPr lang="en-US" altLang="en-US"/>
              <a:pPr/>
              <a:t>‹#›</a:t>
            </a:fld>
            <a:endParaRPr lang="en-US" altLang="en-US"/>
          </a:p>
        </p:txBody>
      </p:sp>
    </p:spTree>
    <p:extLst>
      <p:ext uri="{BB962C8B-B14F-4D97-AF65-F5344CB8AC3E}">
        <p14:creationId xmlns:p14="http://schemas.microsoft.com/office/powerpoint/2010/main" val="533184150"/>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Copyright © 2018  R.M. Laurie</a:t>
            </a:r>
          </a:p>
        </p:txBody>
      </p:sp>
      <p:sp>
        <p:nvSpPr>
          <p:cNvPr id="6" name="Slide Number Placeholder 5"/>
          <p:cNvSpPr>
            <a:spLocks noGrp="1"/>
          </p:cNvSpPr>
          <p:nvPr>
            <p:ph type="sldNum" sz="quarter" idx="11"/>
          </p:nvPr>
        </p:nvSpPr>
        <p:spPr/>
        <p:txBody>
          <a:bodyPr/>
          <a:lstStyle>
            <a:lvl1pPr>
              <a:defRPr/>
            </a:lvl1pPr>
          </a:lstStyle>
          <a:p>
            <a:fld id="{0172833C-412B-6944-A6C5-9C0924467067}" type="slidenum">
              <a:rPr lang="en-US" altLang="en-US"/>
              <a:pPr/>
              <a:t>‹#›</a:t>
            </a:fld>
            <a:endParaRPr lang="en-US" altLang="en-US"/>
          </a:p>
        </p:txBody>
      </p:sp>
    </p:spTree>
    <p:extLst>
      <p:ext uri="{BB962C8B-B14F-4D97-AF65-F5344CB8AC3E}">
        <p14:creationId xmlns:p14="http://schemas.microsoft.com/office/powerpoint/2010/main" val="1924233766"/>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a:t>Copyright © 2018  R.M. Laurie</a:t>
            </a:r>
          </a:p>
        </p:txBody>
      </p:sp>
      <p:sp>
        <p:nvSpPr>
          <p:cNvPr id="6" name="Slide Number Placeholder 5"/>
          <p:cNvSpPr>
            <a:spLocks noGrp="1"/>
          </p:cNvSpPr>
          <p:nvPr>
            <p:ph type="sldNum" sz="quarter" idx="11"/>
          </p:nvPr>
        </p:nvSpPr>
        <p:spPr/>
        <p:txBody>
          <a:bodyPr/>
          <a:lstStyle>
            <a:lvl1pPr>
              <a:defRPr/>
            </a:lvl1pPr>
          </a:lstStyle>
          <a:p>
            <a:fld id="{8A64868A-3145-0B4F-BECF-C3B42ABD125B}" type="slidenum">
              <a:rPr lang="en-US" altLang="en-US"/>
              <a:pPr/>
              <a:t>‹#›</a:t>
            </a:fld>
            <a:endParaRPr lang="en-US" altLang="en-US"/>
          </a:p>
        </p:txBody>
      </p:sp>
    </p:spTree>
    <p:extLst>
      <p:ext uri="{BB962C8B-B14F-4D97-AF65-F5344CB8AC3E}">
        <p14:creationId xmlns:p14="http://schemas.microsoft.com/office/powerpoint/2010/main" val="1640664989"/>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810" name="Picture 3074" descr="frmViolet_RMLaurie"/>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7811" name="Rectangle 3075"/>
          <p:cNvSpPr>
            <a:spLocks noGrp="1" noChangeArrowheads="1"/>
          </p:cNvSpPr>
          <p:nvPr>
            <p:ph type="title"/>
          </p:nvPr>
        </p:nvSpPr>
        <p:spPr bwMode="auto">
          <a:xfrm>
            <a:off x="304800" y="69850"/>
            <a:ext cx="84582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247812" name="Rectangle 3076"/>
          <p:cNvSpPr>
            <a:spLocks noGrp="1" noChangeArrowheads="1"/>
          </p:cNvSpPr>
          <p:nvPr>
            <p:ph type="body" idx="1"/>
          </p:nvPr>
        </p:nvSpPr>
        <p:spPr bwMode="auto">
          <a:xfrm>
            <a:off x="304800" y="1143000"/>
            <a:ext cx="8458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7813" name="Rectangle 3077"/>
          <p:cNvSpPr>
            <a:spLocks noGrp="1" noChangeArrowheads="1"/>
          </p:cNvSpPr>
          <p:nvPr>
            <p:ph type="ftr" sz="quarter" idx="3"/>
          </p:nvPr>
        </p:nvSpPr>
        <p:spPr bwMode="auto">
          <a:xfrm>
            <a:off x="5829300" y="65278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2075" tIns="46038" rIns="92075" bIns="46038" numCol="1" anchor="ctr" anchorCtr="0" compatLnSpc="1">
            <a:prstTxWarp prst="textNoShape">
              <a:avLst/>
            </a:prstTxWarp>
          </a:bodyPr>
          <a:lstStyle>
            <a:lvl1pPr algn="r">
              <a:defRPr sz="1000"/>
            </a:lvl1pPr>
          </a:lstStyle>
          <a:p>
            <a:r>
              <a:rPr lang="en-US" altLang="en-US"/>
              <a:t>Copyright © 2018  R.M. Laurie</a:t>
            </a:r>
          </a:p>
        </p:txBody>
      </p:sp>
      <p:sp>
        <p:nvSpPr>
          <p:cNvPr id="247814" name="Rectangle 3078"/>
          <p:cNvSpPr>
            <a:spLocks noGrp="1" noChangeArrowheads="1"/>
          </p:cNvSpPr>
          <p:nvPr>
            <p:ph type="sldNum" sz="quarter" idx="4"/>
          </p:nvPr>
        </p:nvSpPr>
        <p:spPr bwMode="auto">
          <a:xfrm>
            <a:off x="8839200" y="65278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none" lIns="92075" tIns="46038" rIns="92075" bIns="46038" numCol="1" anchor="ctr" anchorCtr="0" compatLnSpc="1">
            <a:prstTxWarp prst="textNoShape">
              <a:avLst/>
            </a:prstTxWarp>
          </a:bodyPr>
          <a:lstStyle>
            <a:lvl1pPr algn="ctr">
              <a:defRPr sz="1000"/>
            </a:lvl1pPr>
          </a:lstStyle>
          <a:p>
            <a:fld id="{E4C08C4A-0AED-4041-9E4E-1837F191F8E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ransition spd="med">
    <p:pull/>
  </p:transition>
  <p:hf hdr="0" dt="0"/>
  <p:txStyles>
    <p:titleStyle>
      <a:lvl1pPr algn="ctr" rtl="0" eaLnBrk="0" fontAlgn="base" hangingPunct="0">
        <a:spcBef>
          <a:spcPct val="0"/>
        </a:spcBef>
        <a:spcAft>
          <a:spcPct val="0"/>
        </a:spcAft>
        <a:defRPr sz="4400" kern="1200">
          <a:solidFill>
            <a:srgbClr val="540054"/>
          </a:solidFill>
          <a:latin typeface="+mj-lt"/>
          <a:ea typeface="+mj-ea"/>
          <a:cs typeface="+mj-cs"/>
        </a:defRPr>
      </a:lvl1pPr>
      <a:lvl2pPr algn="ctr" rtl="0" eaLnBrk="0" fontAlgn="base" hangingPunct="0">
        <a:spcBef>
          <a:spcPct val="0"/>
        </a:spcBef>
        <a:spcAft>
          <a:spcPct val="0"/>
        </a:spcAft>
        <a:defRPr sz="4400">
          <a:solidFill>
            <a:srgbClr val="540054"/>
          </a:solidFill>
          <a:latin typeface="Impact" charset="0"/>
        </a:defRPr>
      </a:lvl2pPr>
      <a:lvl3pPr algn="ctr" rtl="0" eaLnBrk="0" fontAlgn="base" hangingPunct="0">
        <a:spcBef>
          <a:spcPct val="0"/>
        </a:spcBef>
        <a:spcAft>
          <a:spcPct val="0"/>
        </a:spcAft>
        <a:defRPr sz="4400">
          <a:solidFill>
            <a:srgbClr val="540054"/>
          </a:solidFill>
          <a:latin typeface="Impact" charset="0"/>
        </a:defRPr>
      </a:lvl3pPr>
      <a:lvl4pPr algn="ctr" rtl="0" eaLnBrk="0" fontAlgn="base" hangingPunct="0">
        <a:spcBef>
          <a:spcPct val="0"/>
        </a:spcBef>
        <a:spcAft>
          <a:spcPct val="0"/>
        </a:spcAft>
        <a:defRPr sz="4400">
          <a:solidFill>
            <a:srgbClr val="540054"/>
          </a:solidFill>
          <a:latin typeface="Impact" charset="0"/>
        </a:defRPr>
      </a:lvl4pPr>
      <a:lvl5pPr algn="ctr" rtl="0" eaLnBrk="0" fontAlgn="base" hangingPunct="0">
        <a:spcBef>
          <a:spcPct val="0"/>
        </a:spcBef>
        <a:spcAft>
          <a:spcPct val="0"/>
        </a:spcAft>
        <a:defRPr sz="4400">
          <a:solidFill>
            <a:srgbClr val="540054"/>
          </a:solidFill>
          <a:latin typeface="Impact" charset="0"/>
        </a:defRPr>
      </a:lvl5pPr>
      <a:lvl6pPr marL="457200" algn="ctr" rtl="0" eaLnBrk="0" fontAlgn="base" hangingPunct="0">
        <a:spcBef>
          <a:spcPct val="0"/>
        </a:spcBef>
        <a:spcAft>
          <a:spcPct val="0"/>
        </a:spcAft>
        <a:defRPr sz="4400">
          <a:solidFill>
            <a:srgbClr val="540054"/>
          </a:solidFill>
          <a:latin typeface="Impact" charset="0"/>
        </a:defRPr>
      </a:lvl6pPr>
      <a:lvl7pPr marL="914400" algn="ctr" rtl="0" eaLnBrk="0" fontAlgn="base" hangingPunct="0">
        <a:spcBef>
          <a:spcPct val="0"/>
        </a:spcBef>
        <a:spcAft>
          <a:spcPct val="0"/>
        </a:spcAft>
        <a:defRPr sz="4400">
          <a:solidFill>
            <a:srgbClr val="540054"/>
          </a:solidFill>
          <a:latin typeface="Impact" charset="0"/>
        </a:defRPr>
      </a:lvl7pPr>
      <a:lvl8pPr marL="1371600" algn="ctr" rtl="0" eaLnBrk="0" fontAlgn="base" hangingPunct="0">
        <a:spcBef>
          <a:spcPct val="0"/>
        </a:spcBef>
        <a:spcAft>
          <a:spcPct val="0"/>
        </a:spcAft>
        <a:defRPr sz="4400">
          <a:solidFill>
            <a:srgbClr val="540054"/>
          </a:solidFill>
          <a:latin typeface="Impact" charset="0"/>
        </a:defRPr>
      </a:lvl8pPr>
      <a:lvl9pPr marL="1828800" algn="ctr" rtl="0" eaLnBrk="0" fontAlgn="base" hangingPunct="0">
        <a:spcBef>
          <a:spcPct val="0"/>
        </a:spcBef>
        <a:spcAft>
          <a:spcPct val="0"/>
        </a:spcAft>
        <a:defRPr sz="4400">
          <a:solidFill>
            <a:srgbClr val="540054"/>
          </a:solidFill>
          <a:latin typeface="Impact" charset="0"/>
        </a:defRPr>
      </a:lvl9pPr>
    </p:titleStyle>
    <p:bodyStyle>
      <a:lvl1pPr marL="342900" indent="-342900" algn="l" rtl="0" eaLnBrk="0" fontAlgn="base" hangingPunct="0">
        <a:spcBef>
          <a:spcPct val="20000"/>
        </a:spcBef>
        <a:spcAft>
          <a:spcPct val="0"/>
        </a:spcAft>
        <a:buClr>
          <a:srgbClr val="660066"/>
        </a:buClr>
        <a:buFont typeface="Wingdings" charset="2"/>
        <a:buChar char="v"/>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3366"/>
        </a:buClr>
        <a:buSzPct val="80000"/>
        <a:buFont typeface="Wingdings" charset="2"/>
        <a:buChar char="u"/>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336699"/>
        </a:buClr>
        <a:buFont typeface="Wingdings" charset="2"/>
        <a:buChar char="t"/>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5000"/>
        <a:buFont typeface="Arial" charset="0"/>
        <a:buBlip>
          <a:blip r:embed="rId16"/>
        </a:buBlip>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80000"/>
        <a:buFont typeface="Arial" charset="0"/>
        <a:buBlip>
          <a:blip r:embed="rId17"/>
        </a:buBlip>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istrowatch.co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hyperlink" Target="http://youtu.be/7_LPdttKXPc"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2-2-business-processes.mp4" TargetMode="External"/><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hyperlink" Target="2-1-what-is-supply-chain-management.mp4"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2-3-document-management-system-dms.mp4"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2-4-erp-software.mp4" TargetMode="External"/><Relationship Id="rId2" Type="http://schemas.openxmlformats.org/officeDocument/2006/relationships/image" Target="../media/image35.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emf"/><Relationship Id="rId1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7.wmf"/><Relationship Id="rId12" Type="http://schemas.openxmlformats.org/officeDocument/2006/relationships/oleObject" Target="../embeddings/oleObject5.bin"/><Relationship Id="rId17" Type="http://schemas.openxmlformats.org/officeDocument/2006/relationships/image" Target="../media/image12.e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1.emf"/><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8.emf"/><Relationship Id="rId1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hyperlink" Target="2-5-business-process-management-bpm-explained-&#8211;-in-under-5-minutes.mp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2-6-business-process-reengineering.mp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2-8-deming-part-2.mp4" TargetMode="External"/><Relationship Id="rId7" Type="http://schemas.openxmlformats.org/officeDocument/2006/relationships/image" Target="../media/image37.tiff"/><Relationship Id="rId2" Type="http://schemas.openxmlformats.org/officeDocument/2006/relationships/hyperlink" Target="2-7-deming-part-1.mp4" TargetMode="External"/><Relationship Id="rId1" Type="http://schemas.openxmlformats.org/officeDocument/2006/relationships/slideLayout" Target="../slideLayouts/slideLayout2.xml"/><Relationship Id="rId6" Type="http://schemas.openxmlformats.org/officeDocument/2006/relationships/hyperlink" Target="2-B-deming-the-14-points.mp4" TargetMode="External"/><Relationship Id="rId5" Type="http://schemas.openxmlformats.org/officeDocument/2006/relationships/hyperlink" Target="2-A-deming-the-5-deadly-diseases.mp4" TargetMode="External"/><Relationship Id="rId4" Type="http://schemas.openxmlformats.org/officeDocument/2006/relationships/hyperlink" Target="2-9-deming-part-3.mp4"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youtu.be/ee8iGNfem50" TargetMode="External"/><Relationship Id="rId13" Type="http://schemas.openxmlformats.org/officeDocument/2006/relationships/hyperlink" Target="https://deming.org/explore/fourteen-points" TargetMode="External"/><Relationship Id="rId3" Type="http://schemas.openxmlformats.org/officeDocument/2006/relationships/hyperlink" Target="https://youtu.be/Mi1QBxVjZAw" TargetMode="External"/><Relationship Id="rId7" Type="http://schemas.openxmlformats.org/officeDocument/2006/relationships/hyperlink" Target="https://youtu.be/iI6T3-7JxdU" TargetMode="External"/><Relationship Id="rId12" Type="http://schemas.openxmlformats.org/officeDocument/2006/relationships/hyperlink" Target="https://deming.org/explore/seven-deadly-diseas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youtu.be/6qys-562kp4" TargetMode="External"/><Relationship Id="rId11" Type="http://schemas.openxmlformats.org/officeDocument/2006/relationships/hyperlink" Target="https://youtu.be/6WeTaLRb-Bs" TargetMode="External"/><Relationship Id="rId5" Type="http://schemas.openxmlformats.org/officeDocument/2006/relationships/hyperlink" Target="https://youtu.be/-1udkX8VCTc" TargetMode="External"/><Relationship Id="rId10" Type="http://schemas.openxmlformats.org/officeDocument/2006/relationships/hyperlink" Target="https://youtu.be/mKFGj8sK5R8" TargetMode="External"/><Relationship Id="rId4" Type="http://schemas.openxmlformats.org/officeDocument/2006/relationships/hyperlink" Target="https://youtu.be/JUInjQvzIkE" TargetMode="External"/><Relationship Id="rId9" Type="http://schemas.openxmlformats.org/officeDocument/2006/relationships/hyperlink" Target="https://youtu.be/GHvnIm9UEo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Technology Infrastructure</a:t>
            </a:r>
          </a:p>
        </p:txBody>
      </p:sp>
      <p:sp>
        <p:nvSpPr>
          <p:cNvPr id="3" name="Content Placeholder 2"/>
          <p:cNvSpPr>
            <a:spLocks noGrp="1"/>
          </p:cNvSpPr>
          <p:nvPr>
            <p:ph idx="1"/>
          </p:nvPr>
        </p:nvSpPr>
        <p:spPr>
          <a:xfrm>
            <a:off x="149133" y="1117600"/>
            <a:ext cx="8458200" cy="5410200"/>
          </a:xfrm>
        </p:spPr>
        <p:txBody>
          <a:bodyPr/>
          <a:lstStyle/>
          <a:p>
            <a:r>
              <a:rPr lang="en-US" dirty="0"/>
              <a:t>IT Infrastructure consists of the categories</a:t>
            </a:r>
          </a:p>
          <a:p>
            <a:pPr lvl="1"/>
            <a:r>
              <a:rPr lang="en-US" dirty="0"/>
              <a:t>Chapter 2 – Computer Hardware</a:t>
            </a:r>
          </a:p>
          <a:p>
            <a:pPr lvl="1"/>
            <a:r>
              <a:rPr lang="en-US" dirty="0"/>
              <a:t>Chapter 3 – Computer Software</a:t>
            </a:r>
          </a:p>
          <a:p>
            <a:pPr lvl="1"/>
            <a:r>
              <a:rPr lang="en-US" dirty="0"/>
              <a:t>Chapter 5 – Networking and Data Communication</a:t>
            </a:r>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1</a:t>
            </a:fld>
            <a:endParaRPr lang="en-US" altLang="en-US"/>
          </a:p>
        </p:txBody>
      </p:sp>
      <p:pic>
        <p:nvPicPr>
          <p:cNvPr id="9" name="Picture 8"/>
          <p:cNvPicPr>
            <a:picLocks noChangeAspect="1"/>
          </p:cNvPicPr>
          <p:nvPr/>
        </p:nvPicPr>
        <p:blipFill>
          <a:blip r:embed="rId3"/>
          <a:stretch>
            <a:fillRect/>
          </a:stretch>
        </p:blipFill>
        <p:spPr>
          <a:xfrm>
            <a:off x="605248" y="3122447"/>
            <a:ext cx="8108470" cy="3304479"/>
          </a:xfrm>
          <a:prstGeom prst="rect">
            <a:avLst/>
          </a:prstGeom>
        </p:spPr>
      </p:pic>
    </p:spTree>
    <p:extLst>
      <p:ext uri="{BB962C8B-B14F-4D97-AF65-F5344CB8AC3E}">
        <p14:creationId xmlns:p14="http://schemas.microsoft.com/office/powerpoint/2010/main" val="7637064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0" name="Footer Placeholder 3"/>
          <p:cNvSpPr>
            <a:spLocks noGrp="1"/>
          </p:cNvSpPr>
          <p:nvPr>
            <p:ph type="ftr" sz="quarter" idx="10"/>
          </p:nvPr>
        </p:nvSpPr>
        <p:spPr>
          <a:noFill/>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r>
              <a:rPr lang="en-US" altLang="en-US" sz="1000"/>
              <a:t>Copyright © 2018  R.M. Laurie</a:t>
            </a:r>
          </a:p>
        </p:txBody>
      </p:sp>
      <p:sp>
        <p:nvSpPr>
          <p:cNvPr id="2051" name="Slide Number Placeholder 4"/>
          <p:cNvSpPr>
            <a:spLocks noGrp="1"/>
          </p:cNvSpPr>
          <p:nvPr>
            <p:ph type="sldNum" sz="quarter" idx="11"/>
          </p:nvPr>
        </p:nvSpPr>
        <p:spPr>
          <a:noFill/>
        </p:spPr>
        <p:txBody>
          <a:bodyPr/>
          <a:lstStyle>
            <a:lvl1pPr eaLnBrk="0" hangingPunct="0">
              <a:defRPr sz="2800">
                <a:solidFill>
                  <a:schemeClr val="tx1"/>
                </a:solidFill>
                <a:latin typeface="Arial" panose="020B0604020202020204" pitchFamily="34" charset="0"/>
              </a:defRPr>
            </a:lvl1pPr>
            <a:lvl2pPr marL="742950" indent="-285750" eaLnBrk="0" hangingPunct="0">
              <a:defRPr sz="2800">
                <a:solidFill>
                  <a:schemeClr val="tx1"/>
                </a:solidFill>
                <a:latin typeface="Arial" panose="020B0604020202020204" pitchFamily="34" charset="0"/>
              </a:defRPr>
            </a:lvl2pPr>
            <a:lvl3pPr marL="1143000" indent="-228600" eaLnBrk="0" hangingPunct="0">
              <a:defRPr sz="2800">
                <a:solidFill>
                  <a:schemeClr val="tx1"/>
                </a:solidFill>
                <a:latin typeface="Arial" panose="020B0604020202020204" pitchFamily="34" charset="0"/>
              </a:defRPr>
            </a:lvl3pPr>
            <a:lvl4pPr marL="1600200" indent="-228600" eaLnBrk="0" hangingPunct="0">
              <a:defRPr sz="2800">
                <a:solidFill>
                  <a:schemeClr val="tx1"/>
                </a:solidFill>
                <a:latin typeface="Arial" panose="020B0604020202020204" pitchFamily="34" charset="0"/>
              </a:defRPr>
            </a:lvl4pPr>
            <a:lvl5pPr marL="2057400" indent="-228600" eaLnBrk="0" hangingPunct="0">
              <a:defRPr sz="2800">
                <a:solidFill>
                  <a:schemeClr val="tx1"/>
                </a:solidFill>
                <a:latin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defRPr>
            </a:lvl9pPr>
          </a:lstStyle>
          <a:p>
            <a:fld id="{1110F08D-60C2-4550-972A-C11DC57EDCB7}" type="slidenum">
              <a:rPr lang="en-US" altLang="en-US" sz="1000"/>
              <a:pPr/>
              <a:t>10</a:t>
            </a:fld>
            <a:endParaRPr lang="en-US" altLang="en-US" sz="1000"/>
          </a:p>
        </p:txBody>
      </p:sp>
      <p:sp>
        <p:nvSpPr>
          <p:cNvPr id="2052" name="Rectangle 2"/>
          <p:cNvSpPr>
            <a:spLocks noGrp="1" noChangeArrowheads="1"/>
          </p:cNvSpPr>
          <p:nvPr>
            <p:ph type="title"/>
          </p:nvPr>
        </p:nvSpPr>
        <p:spPr/>
        <p:txBody>
          <a:bodyPr/>
          <a:lstStyle/>
          <a:p>
            <a:r>
              <a:rPr lang="en-US" altLang="en-US" dirty="0"/>
              <a:t>Storage devices are Non-volatile</a:t>
            </a:r>
            <a:endParaRPr lang="en-US" altLang="en-US" dirty="0">
              <a:latin typeface="Arial Unicode MS" pitchFamily="34" charset="-128"/>
            </a:endParaRPr>
          </a:p>
        </p:txBody>
      </p:sp>
      <p:sp>
        <p:nvSpPr>
          <p:cNvPr id="424963" name="Rectangle 3"/>
          <p:cNvSpPr>
            <a:spLocks noGrp="1" noChangeArrowheads="1"/>
          </p:cNvSpPr>
          <p:nvPr>
            <p:ph type="body" idx="1"/>
          </p:nvPr>
        </p:nvSpPr>
        <p:spPr>
          <a:xfrm>
            <a:off x="2547255" y="1175655"/>
            <a:ext cx="6177645" cy="5238208"/>
          </a:xfrm>
        </p:spPr>
        <p:txBody>
          <a:bodyPr/>
          <a:lstStyle/>
          <a:p>
            <a:pPr>
              <a:lnSpc>
                <a:spcPct val="80000"/>
              </a:lnSpc>
            </a:pPr>
            <a:r>
              <a:rPr lang="en-US" altLang="en-US" dirty="0"/>
              <a:t>Storage devices </a:t>
            </a:r>
          </a:p>
          <a:p>
            <a:pPr lvl="1">
              <a:lnSpc>
                <a:spcPct val="80000"/>
              </a:lnSpc>
            </a:pPr>
            <a:r>
              <a:rPr lang="en-US" altLang="en-US" dirty="0"/>
              <a:t>hold data, information and instructions for future use</a:t>
            </a:r>
          </a:p>
          <a:p>
            <a:pPr>
              <a:lnSpc>
                <a:spcPct val="80000"/>
              </a:lnSpc>
            </a:pPr>
            <a:r>
              <a:rPr lang="en-US" altLang="en-US" dirty="0"/>
              <a:t>Storage media is physical material used for storage</a:t>
            </a:r>
          </a:p>
          <a:p>
            <a:pPr lvl="1">
              <a:lnSpc>
                <a:spcPct val="80000"/>
              </a:lnSpc>
            </a:pPr>
            <a:r>
              <a:rPr lang="en-US" altLang="en-US" dirty="0"/>
              <a:t>Magnetic: Hard drives, diskettes, </a:t>
            </a:r>
            <a:br>
              <a:rPr lang="en-US" altLang="en-US" dirty="0"/>
            </a:br>
            <a:r>
              <a:rPr lang="en-US" altLang="en-US" dirty="0"/>
              <a:t>credit cards, tapes</a:t>
            </a:r>
          </a:p>
          <a:p>
            <a:pPr lvl="1">
              <a:lnSpc>
                <a:spcPct val="80000"/>
              </a:lnSpc>
            </a:pPr>
            <a:r>
              <a:rPr lang="en-US" altLang="en-US" dirty="0"/>
              <a:t>Optical: removable media </a:t>
            </a:r>
          </a:p>
          <a:p>
            <a:pPr lvl="2">
              <a:lnSpc>
                <a:spcPct val="80000"/>
              </a:lnSpc>
            </a:pPr>
            <a:r>
              <a:rPr lang="en-US" altLang="en-US" dirty="0"/>
              <a:t>CD, CD-R, CD-RW = 700 MB </a:t>
            </a:r>
          </a:p>
          <a:p>
            <a:pPr lvl="2">
              <a:lnSpc>
                <a:spcPct val="80000"/>
              </a:lnSpc>
            </a:pPr>
            <a:r>
              <a:rPr lang="en-US" altLang="en-US" dirty="0"/>
              <a:t>DVD = 4.7 GB</a:t>
            </a:r>
          </a:p>
          <a:p>
            <a:pPr lvl="2">
              <a:lnSpc>
                <a:spcPct val="80000"/>
              </a:lnSpc>
            </a:pPr>
            <a:r>
              <a:rPr lang="en-US" altLang="en-US" dirty="0"/>
              <a:t>Blue Ray Disk = 25 GB</a:t>
            </a:r>
          </a:p>
          <a:p>
            <a:pPr lvl="1">
              <a:lnSpc>
                <a:spcPct val="80000"/>
              </a:lnSpc>
            </a:pPr>
            <a:r>
              <a:rPr lang="en-US" altLang="en-US" dirty="0"/>
              <a:t>Solid State Devices: </a:t>
            </a:r>
          </a:p>
          <a:p>
            <a:pPr lvl="2">
              <a:lnSpc>
                <a:spcPct val="80000"/>
              </a:lnSpc>
            </a:pPr>
            <a:r>
              <a:rPr lang="en-US" altLang="en-US" dirty="0"/>
              <a:t>USB Drives</a:t>
            </a:r>
          </a:p>
          <a:p>
            <a:pPr lvl="2">
              <a:lnSpc>
                <a:spcPct val="80000"/>
              </a:lnSpc>
            </a:pPr>
            <a:r>
              <a:rPr lang="en-US" altLang="en-US" dirty="0"/>
              <a:t>SSD Drives</a:t>
            </a:r>
          </a:p>
          <a:p>
            <a:pPr lvl="2">
              <a:lnSpc>
                <a:spcPct val="80000"/>
              </a:lnSpc>
            </a:pPr>
            <a:r>
              <a:rPr lang="en-US" altLang="en-US" dirty="0"/>
              <a:t>Flash memory</a:t>
            </a:r>
          </a:p>
        </p:txBody>
      </p:sp>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032" y="1175655"/>
            <a:ext cx="2436223" cy="5499465"/>
          </a:xfrm>
          <a:prstGeom prst="rect">
            <a:avLst/>
          </a:prstGeom>
        </p:spPr>
      </p:pic>
    </p:spTree>
    <p:extLst>
      <p:ext uri="{BB962C8B-B14F-4D97-AF65-F5344CB8AC3E}">
        <p14:creationId xmlns:p14="http://schemas.microsoft.com/office/powerpoint/2010/main" val="73970552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ltLang="en-US" sz="4000" dirty="0"/>
              <a:t>Input and Output Peripheral Devices</a:t>
            </a:r>
            <a:endParaRPr lang="en-US" altLang="en-US" sz="4000" dirty="0">
              <a:solidFill>
                <a:srgbClr val="8CF4EA"/>
              </a:solidFill>
            </a:endParaRPr>
          </a:p>
        </p:txBody>
      </p:sp>
      <p:sp>
        <p:nvSpPr>
          <p:cNvPr id="396291" name="Rectangle 3"/>
          <p:cNvSpPr>
            <a:spLocks noGrp="1" noChangeArrowheads="1"/>
          </p:cNvSpPr>
          <p:nvPr>
            <p:ph type="body" sz="half" idx="1"/>
          </p:nvPr>
        </p:nvSpPr>
        <p:spPr>
          <a:xfrm>
            <a:off x="304800" y="1143000"/>
            <a:ext cx="8212183" cy="54102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r>
              <a:rPr lang="en-US" altLang="en-US" sz="2800" dirty="0"/>
              <a:t>Computer’s perspective determines whether Input (data) or Output (information) devices </a:t>
            </a:r>
          </a:p>
          <a:p>
            <a:pPr lvl="1"/>
            <a:r>
              <a:rPr lang="en-US" altLang="en-US" sz="2400" dirty="0">
                <a:solidFill>
                  <a:schemeClr val="accent2">
                    <a:lumMod val="50000"/>
                  </a:schemeClr>
                </a:solidFill>
              </a:rPr>
              <a:t>Input devices</a:t>
            </a:r>
            <a:r>
              <a:rPr lang="en-US" altLang="en-US" sz="2400" dirty="0"/>
              <a:t>: keyboard, mouse, microphone, camera, scanner, joystick, remote control</a:t>
            </a:r>
          </a:p>
          <a:p>
            <a:pPr lvl="1"/>
            <a:r>
              <a:rPr lang="en-US" altLang="en-US" sz="2400" dirty="0">
                <a:solidFill>
                  <a:schemeClr val="accent2">
                    <a:lumMod val="50000"/>
                  </a:schemeClr>
                </a:solidFill>
              </a:rPr>
              <a:t>Output devices</a:t>
            </a:r>
            <a:r>
              <a:rPr lang="en-US" altLang="en-US" sz="2400" dirty="0"/>
              <a:t>: display monitor, printer, speakers</a:t>
            </a:r>
          </a:p>
          <a:p>
            <a:r>
              <a:rPr lang="en-US" altLang="en-US" sz="2800" dirty="0"/>
              <a:t>Touch screens</a:t>
            </a:r>
          </a:p>
          <a:p>
            <a:pPr lvl="1"/>
            <a:r>
              <a:rPr lang="en-US" altLang="en-US" sz="2400" dirty="0"/>
              <a:t>Provide both input and output</a:t>
            </a:r>
          </a:p>
          <a:p>
            <a:r>
              <a:rPr lang="en-US" altLang="en-US" sz="2800" dirty="0"/>
              <a:t>Ports </a:t>
            </a:r>
            <a:r>
              <a:rPr lang="en-US" altLang="en-US" sz="2400" dirty="0"/>
              <a:t>connect peripherals</a:t>
            </a:r>
          </a:p>
          <a:p>
            <a:pPr lvl="1"/>
            <a:r>
              <a:rPr lang="en-US" altLang="en-US" sz="2400" dirty="0"/>
              <a:t>USB 2 or 3 Ports</a:t>
            </a:r>
          </a:p>
          <a:p>
            <a:pPr lvl="1"/>
            <a:r>
              <a:rPr lang="en-US" altLang="en-US" sz="2400" dirty="0"/>
              <a:t>HDMI ports for Video</a:t>
            </a:r>
          </a:p>
          <a:p>
            <a:pPr lvl="1"/>
            <a:r>
              <a:rPr lang="en-US" altLang="en-US" sz="2400" dirty="0"/>
              <a:t>Bluetooth is actually a wireless</a:t>
            </a:r>
            <a:br>
              <a:rPr lang="en-US" altLang="en-US" sz="2400" dirty="0"/>
            </a:br>
            <a:r>
              <a:rPr lang="en-US" altLang="en-US" sz="2400" dirty="0"/>
              <a:t>radio signal port</a:t>
            </a:r>
          </a:p>
          <a:p>
            <a:pPr lvl="1"/>
            <a:endParaRPr lang="en-US" altLang="en-US" sz="2400" dirty="0"/>
          </a:p>
        </p:txBody>
      </p:sp>
      <p:graphicFrame>
        <p:nvGraphicFramePr>
          <p:cNvPr id="396292" name="Object 4">
            <a:hlinkClick r:id="" action="ppaction://ole?verb=0"/>
          </p:cNvPr>
          <p:cNvGraphicFramePr>
            <a:graphicFrameLocks noGrp="1"/>
          </p:cNvGraphicFramePr>
          <p:nvPr>
            <p:ph type="clipArt" sz="half" idx="2"/>
            <p:extLst>
              <p:ext uri="{D42A27DB-BD31-4B8C-83A1-F6EECF244321}">
                <p14:modId xmlns:p14="http://schemas.microsoft.com/office/powerpoint/2010/main" val="336147091"/>
              </p:ext>
            </p:extLst>
          </p:nvPr>
        </p:nvGraphicFramePr>
        <p:xfrm>
          <a:off x="5485494" y="3285626"/>
          <a:ext cx="3187700" cy="3205163"/>
        </p:xfrm>
        <a:graphic>
          <a:graphicData uri="http://schemas.openxmlformats.org/presentationml/2006/ole">
            <mc:AlternateContent xmlns:mc="http://schemas.openxmlformats.org/markup-compatibility/2006">
              <mc:Choice xmlns:v="urn:schemas-microsoft-com:vml" Requires="v">
                <p:oleObj spid="_x0000_s2106" name="Microsoft ClipArt Gallery" r:id="rId4" imgW="6146640" imgH="5117760" progId="MS_ClipArt_Gallery">
                  <p:embed/>
                </p:oleObj>
              </mc:Choice>
              <mc:Fallback>
                <p:oleObj name="Microsoft ClipArt Gallery" r:id="rId4" imgW="6146640" imgH="5117760" progId="MS_ClipArt_Gallery">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5494" y="3285626"/>
                        <a:ext cx="3187700" cy="320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6293" name="Freeform 5"/>
          <p:cNvSpPr>
            <a:spLocks/>
          </p:cNvSpPr>
          <p:nvPr/>
        </p:nvSpPr>
        <p:spPr bwMode="auto">
          <a:xfrm>
            <a:off x="5720580" y="4945062"/>
            <a:ext cx="1112837" cy="1006475"/>
          </a:xfrm>
          <a:custGeom>
            <a:avLst/>
            <a:gdLst>
              <a:gd name="T0" fmla="*/ 698 w 701"/>
              <a:gd name="T1" fmla="*/ 248 h 634"/>
              <a:gd name="T2" fmla="*/ 686 w 701"/>
              <a:gd name="T3" fmla="*/ 303 h 634"/>
              <a:gd name="T4" fmla="*/ 678 w 701"/>
              <a:gd name="T5" fmla="*/ 348 h 634"/>
              <a:gd name="T6" fmla="*/ 660 w 701"/>
              <a:gd name="T7" fmla="*/ 394 h 634"/>
              <a:gd name="T8" fmla="*/ 636 w 701"/>
              <a:gd name="T9" fmla="*/ 450 h 634"/>
              <a:gd name="T10" fmla="*/ 604 w 701"/>
              <a:gd name="T11" fmla="*/ 494 h 634"/>
              <a:gd name="T12" fmla="*/ 580 w 701"/>
              <a:gd name="T13" fmla="*/ 526 h 634"/>
              <a:gd name="T14" fmla="*/ 550 w 701"/>
              <a:gd name="T15" fmla="*/ 555 h 634"/>
              <a:gd name="T16" fmla="*/ 518 w 701"/>
              <a:gd name="T17" fmla="*/ 575 h 634"/>
              <a:gd name="T18" fmla="*/ 487 w 701"/>
              <a:gd name="T19" fmla="*/ 599 h 634"/>
              <a:gd name="T20" fmla="*/ 449 w 701"/>
              <a:gd name="T21" fmla="*/ 614 h 634"/>
              <a:gd name="T22" fmla="*/ 410 w 701"/>
              <a:gd name="T23" fmla="*/ 625 h 634"/>
              <a:gd name="T24" fmla="*/ 363 w 701"/>
              <a:gd name="T25" fmla="*/ 633 h 634"/>
              <a:gd name="T26" fmla="*/ 323 w 701"/>
              <a:gd name="T27" fmla="*/ 627 h 634"/>
              <a:gd name="T28" fmla="*/ 279 w 701"/>
              <a:gd name="T29" fmla="*/ 613 h 634"/>
              <a:gd name="T30" fmla="*/ 247 w 701"/>
              <a:gd name="T31" fmla="*/ 599 h 634"/>
              <a:gd name="T32" fmla="*/ 205 w 701"/>
              <a:gd name="T33" fmla="*/ 569 h 634"/>
              <a:gd name="T34" fmla="*/ 171 w 701"/>
              <a:gd name="T35" fmla="*/ 538 h 634"/>
              <a:gd name="T36" fmla="*/ 144 w 701"/>
              <a:gd name="T37" fmla="*/ 503 h 634"/>
              <a:gd name="T38" fmla="*/ 116 w 701"/>
              <a:gd name="T39" fmla="*/ 456 h 634"/>
              <a:gd name="T40" fmla="*/ 88 w 701"/>
              <a:gd name="T41" fmla="*/ 403 h 634"/>
              <a:gd name="T42" fmla="*/ 58 w 701"/>
              <a:gd name="T43" fmla="*/ 302 h 634"/>
              <a:gd name="T44" fmla="*/ 48 w 701"/>
              <a:gd name="T45" fmla="*/ 212 h 634"/>
              <a:gd name="T46" fmla="*/ 0 w 701"/>
              <a:gd name="T47" fmla="*/ 159 h 634"/>
              <a:gd name="T48" fmla="*/ 224 w 701"/>
              <a:gd name="T49" fmla="*/ 173 h 634"/>
              <a:gd name="T50" fmla="*/ 174 w 701"/>
              <a:gd name="T51" fmla="*/ 221 h 634"/>
              <a:gd name="T52" fmla="*/ 187 w 701"/>
              <a:gd name="T53" fmla="*/ 297 h 634"/>
              <a:gd name="T54" fmla="*/ 219 w 701"/>
              <a:gd name="T55" fmla="*/ 379 h 634"/>
              <a:gd name="T56" fmla="*/ 246 w 701"/>
              <a:gd name="T57" fmla="*/ 426 h 634"/>
              <a:gd name="T58" fmla="*/ 280 w 701"/>
              <a:gd name="T59" fmla="*/ 465 h 634"/>
              <a:gd name="T60" fmla="*/ 317 w 701"/>
              <a:gd name="T61" fmla="*/ 497 h 634"/>
              <a:gd name="T62" fmla="*/ 362 w 701"/>
              <a:gd name="T63" fmla="*/ 518 h 634"/>
              <a:gd name="T64" fmla="*/ 406 w 701"/>
              <a:gd name="T65" fmla="*/ 528 h 634"/>
              <a:gd name="T66" fmla="*/ 447 w 701"/>
              <a:gd name="T67" fmla="*/ 530 h 634"/>
              <a:gd name="T68" fmla="*/ 485 w 701"/>
              <a:gd name="T69" fmla="*/ 524 h 634"/>
              <a:gd name="T70" fmla="*/ 528 w 701"/>
              <a:gd name="T71" fmla="*/ 508 h 634"/>
              <a:gd name="T72" fmla="*/ 576 w 701"/>
              <a:gd name="T73" fmla="*/ 471 h 634"/>
              <a:gd name="T74" fmla="*/ 614 w 701"/>
              <a:gd name="T75" fmla="*/ 431 h 634"/>
              <a:gd name="T76" fmla="*/ 642 w 701"/>
              <a:gd name="T77" fmla="*/ 390 h 634"/>
              <a:gd name="T78" fmla="*/ 664 w 701"/>
              <a:gd name="T79" fmla="*/ 343 h 634"/>
              <a:gd name="T80" fmla="*/ 678 w 701"/>
              <a:gd name="T81" fmla="*/ 310 h 634"/>
              <a:gd name="T82" fmla="*/ 687 w 701"/>
              <a:gd name="T83" fmla="*/ 268 h 634"/>
              <a:gd name="T84" fmla="*/ 700 w 701"/>
              <a:gd name="T85" fmla="*/ 17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1" h="634">
                <a:moveTo>
                  <a:pt x="700" y="170"/>
                </a:moveTo>
                <a:lnTo>
                  <a:pt x="698" y="248"/>
                </a:lnTo>
                <a:lnTo>
                  <a:pt x="691" y="273"/>
                </a:lnTo>
                <a:lnTo>
                  <a:pt x="686" y="303"/>
                </a:lnTo>
                <a:lnTo>
                  <a:pt x="683" y="326"/>
                </a:lnTo>
                <a:lnTo>
                  <a:pt x="678" y="348"/>
                </a:lnTo>
                <a:lnTo>
                  <a:pt x="667" y="373"/>
                </a:lnTo>
                <a:lnTo>
                  <a:pt x="660" y="394"/>
                </a:lnTo>
                <a:lnTo>
                  <a:pt x="651" y="418"/>
                </a:lnTo>
                <a:lnTo>
                  <a:pt x="636" y="450"/>
                </a:lnTo>
                <a:lnTo>
                  <a:pt x="617" y="472"/>
                </a:lnTo>
                <a:lnTo>
                  <a:pt x="604" y="494"/>
                </a:lnTo>
                <a:lnTo>
                  <a:pt x="592" y="511"/>
                </a:lnTo>
                <a:lnTo>
                  <a:pt x="580" y="526"/>
                </a:lnTo>
                <a:lnTo>
                  <a:pt x="565" y="538"/>
                </a:lnTo>
                <a:lnTo>
                  <a:pt x="550" y="555"/>
                </a:lnTo>
                <a:lnTo>
                  <a:pt x="535" y="562"/>
                </a:lnTo>
                <a:lnTo>
                  <a:pt x="518" y="575"/>
                </a:lnTo>
                <a:lnTo>
                  <a:pt x="504" y="586"/>
                </a:lnTo>
                <a:lnTo>
                  <a:pt x="487" y="599"/>
                </a:lnTo>
                <a:lnTo>
                  <a:pt x="464" y="606"/>
                </a:lnTo>
                <a:lnTo>
                  <a:pt x="449" y="614"/>
                </a:lnTo>
                <a:lnTo>
                  <a:pt x="431" y="622"/>
                </a:lnTo>
                <a:lnTo>
                  <a:pt x="410" y="625"/>
                </a:lnTo>
                <a:lnTo>
                  <a:pt x="388" y="629"/>
                </a:lnTo>
                <a:lnTo>
                  <a:pt x="363" y="633"/>
                </a:lnTo>
                <a:lnTo>
                  <a:pt x="343" y="627"/>
                </a:lnTo>
                <a:lnTo>
                  <a:pt x="323" y="627"/>
                </a:lnTo>
                <a:lnTo>
                  <a:pt x="301" y="621"/>
                </a:lnTo>
                <a:lnTo>
                  <a:pt x="279" y="613"/>
                </a:lnTo>
                <a:lnTo>
                  <a:pt x="262" y="606"/>
                </a:lnTo>
                <a:lnTo>
                  <a:pt x="247" y="599"/>
                </a:lnTo>
                <a:lnTo>
                  <a:pt x="226" y="585"/>
                </a:lnTo>
                <a:lnTo>
                  <a:pt x="205" y="569"/>
                </a:lnTo>
                <a:lnTo>
                  <a:pt x="184" y="552"/>
                </a:lnTo>
                <a:lnTo>
                  <a:pt x="171" y="538"/>
                </a:lnTo>
                <a:lnTo>
                  <a:pt x="155" y="520"/>
                </a:lnTo>
                <a:lnTo>
                  <a:pt x="144" y="503"/>
                </a:lnTo>
                <a:lnTo>
                  <a:pt x="133" y="480"/>
                </a:lnTo>
                <a:lnTo>
                  <a:pt x="116" y="456"/>
                </a:lnTo>
                <a:lnTo>
                  <a:pt x="104" y="434"/>
                </a:lnTo>
                <a:lnTo>
                  <a:pt x="88" y="403"/>
                </a:lnTo>
                <a:lnTo>
                  <a:pt x="68" y="347"/>
                </a:lnTo>
                <a:lnTo>
                  <a:pt x="58" y="302"/>
                </a:lnTo>
                <a:lnTo>
                  <a:pt x="50" y="253"/>
                </a:lnTo>
                <a:lnTo>
                  <a:pt x="48" y="212"/>
                </a:lnTo>
                <a:lnTo>
                  <a:pt x="48" y="161"/>
                </a:lnTo>
                <a:lnTo>
                  <a:pt x="0" y="159"/>
                </a:lnTo>
                <a:lnTo>
                  <a:pt x="115" y="0"/>
                </a:lnTo>
                <a:lnTo>
                  <a:pt x="224" y="173"/>
                </a:lnTo>
                <a:lnTo>
                  <a:pt x="173" y="170"/>
                </a:lnTo>
                <a:lnTo>
                  <a:pt x="174" y="221"/>
                </a:lnTo>
                <a:lnTo>
                  <a:pt x="177" y="259"/>
                </a:lnTo>
                <a:lnTo>
                  <a:pt x="187" y="297"/>
                </a:lnTo>
                <a:lnTo>
                  <a:pt x="204" y="353"/>
                </a:lnTo>
                <a:lnTo>
                  <a:pt x="219" y="379"/>
                </a:lnTo>
                <a:lnTo>
                  <a:pt x="233" y="406"/>
                </a:lnTo>
                <a:lnTo>
                  <a:pt x="246" y="426"/>
                </a:lnTo>
                <a:lnTo>
                  <a:pt x="264" y="447"/>
                </a:lnTo>
                <a:lnTo>
                  <a:pt x="280" y="465"/>
                </a:lnTo>
                <a:lnTo>
                  <a:pt x="296" y="477"/>
                </a:lnTo>
                <a:lnTo>
                  <a:pt x="317" y="497"/>
                </a:lnTo>
                <a:lnTo>
                  <a:pt x="338" y="508"/>
                </a:lnTo>
                <a:lnTo>
                  <a:pt x="362" y="518"/>
                </a:lnTo>
                <a:lnTo>
                  <a:pt x="381" y="523"/>
                </a:lnTo>
                <a:lnTo>
                  <a:pt x="406" y="528"/>
                </a:lnTo>
                <a:lnTo>
                  <a:pt x="431" y="529"/>
                </a:lnTo>
                <a:lnTo>
                  <a:pt x="447" y="530"/>
                </a:lnTo>
                <a:lnTo>
                  <a:pt x="464" y="526"/>
                </a:lnTo>
                <a:lnTo>
                  <a:pt x="485" y="524"/>
                </a:lnTo>
                <a:lnTo>
                  <a:pt x="505" y="516"/>
                </a:lnTo>
                <a:lnTo>
                  <a:pt x="528" y="508"/>
                </a:lnTo>
                <a:lnTo>
                  <a:pt x="546" y="496"/>
                </a:lnTo>
                <a:lnTo>
                  <a:pt x="576" y="471"/>
                </a:lnTo>
                <a:lnTo>
                  <a:pt x="595" y="454"/>
                </a:lnTo>
                <a:lnTo>
                  <a:pt x="614" y="431"/>
                </a:lnTo>
                <a:lnTo>
                  <a:pt x="633" y="406"/>
                </a:lnTo>
                <a:lnTo>
                  <a:pt x="642" y="390"/>
                </a:lnTo>
                <a:lnTo>
                  <a:pt x="655" y="363"/>
                </a:lnTo>
                <a:lnTo>
                  <a:pt x="664" y="343"/>
                </a:lnTo>
                <a:lnTo>
                  <a:pt x="669" y="328"/>
                </a:lnTo>
                <a:lnTo>
                  <a:pt x="678" y="310"/>
                </a:lnTo>
                <a:lnTo>
                  <a:pt x="685" y="289"/>
                </a:lnTo>
                <a:lnTo>
                  <a:pt x="687" y="268"/>
                </a:lnTo>
                <a:lnTo>
                  <a:pt x="693" y="243"/>
                </a:lnTo>
                <a:lnTo>
                  <a:pt x="700" y="170"/>
                </a:lnTo>
              </a:path>
            </a:pathLst>
          </a:custGeom>
          <a:solidFill>
            <a:srgbClr val="E5405D"/>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6294" name="Freeform 6"/>
          <p:cNvSpPr>
            <a:spLocks/>
          </p:cNvSpPr>
          <p:nvPr/>
        </p:nvSpPr>
        <p:spPr bwMode="auto">
          <a:xfrm>
            <a:off x="6342880" y="3281362"/>
            <a:ext cx="1096962" cy="968375"/>
          </a:xfrm>
          <a:custGeom>
            <a:avLst/>
            <a:gdLst>
              <a:gd name="T0" fmla="*/ 61 w 691"/>
              <a:gd name="T1" fmla="*/ 544 h 610"/>
              <a:gd name="T2" fmla="*/ 40 w 691"/>
              <a:gd name="T3" fmla="*/ 492 h 610"/>
              <a:gd name="T4" fmla="*/ 23 w 691"/>
              <a:gd name="T5" fmla="*/ 449 h 610"/>
              <a:gd name="T6" fmla="*/ 12 w 691"/>
              <a:gd name="T7" fmla="*/ 401 h 610"/>
              <a:gd name="T8" fmla="*/ 0 w 691"/>
              <a:gd name="T9" fmla="*/ 343 h 610"/>
              <a:gd name="T10" fmla="*/ 1 w 691"/>
              <a:gd name="T11" fmla="*/ 288 h 610"/>
              <a:gd name="T12" fmla="*/ 5 w 691"/>
              <a:gd name="T13" fmla="*/ 246 h 610"/>
              <a:gd name="T14" fmla="*/ 14 w 691"/>
              <a:gd name="T15" fmla="*/ 205 h 610"/>
              <a:gd name="T16" fmla="*/ 29 w 691"/>
              <a:gd name="T17" fmla="*/ 172 h 610"/>
              <a:gd name="T18" fmla="*/ 40 w 691"/>
              <a:gd name="T19" fmla="*/ 135 h 610"/>
              <a:gd name="T20" fmla="*/ 62 w 691"/>
              <a:gd name="T21" fmla="*/ 101 h 610"/>
              <a:gd name="T22" fmla="*/ 88 w 691"/>
              <a:gd name="T23" fmla="*/ 70 h 610"/>
              <a:gd name="T24" fmla="*/ 124 w 691"/>
              <a:gd name="T25" fmla="*/ 37 h 610"/>
              <a:gd name="T26" fmla="*/ 161 w 691"/>
              <a:gd name="T27" fmla="*/ 20 h 610"/>
              <a:gd name="T28" fmla="*/ 205 w 691"/>
              <a:gd name="T29" fmla="*/ 7 h 610"/>
              <a:gd name="T30" fmla="*/ 240 w 691"/>
              <a:gd name="T31" fmla="*/ 0 h 610"/>
              <a:gd name="T32" fmla="*/ 291 w 691"/>
              <a:gd name="T33" fmla="*/ 2 h 610"/>
              <a:gd name="T34" fmla="*/ 335 w 691"/>
              <a:gd name="T35" fmla="*/ 10 h 610"/>
              <a:gd name="T36" fmla="*/ 379 w 691"/>
              <a:gd name="T37" fmla="*/ 23 h 610"/>
              <a:gd name="T38" fmla="*/ 427 w 691"/>
              <a:gd name="T39" fmla="*/ 47 h 610"/>
              <a:gd name="T40" fmla="*/ 480 w 691"/>
              <a:gd name="T41" fmla="*/ 74 h 610"/>
              <a:gd name="T42" fmla="*/ 562 w 691"/>
              <a:gd name="T43" fmla="*/ 142 h 610"/>
              <a:gd name="T44" fmla="*/ 620 w 691"/>
              <a:gd name="T45" fmla="*/ 211 h 610"/>
              <a:gd name="T46" fmla="*/ 690 w 691"/>
              <a:gd name="T47" fmla="*/ 227 h 610"/>
              <a:gd name="T48" fmla="*/ 497 w 691"/>
              <a:gd name="T49" fmla="*/ 341 h 610"/>
              <a:gd name="T50" fmla="*/ 511 w 691"/>
              <a:gd name="T51" fmla="*/ 274 h 610"/>
              <a:gd name="T52" fmla="*/ 456 w 691"/>
              <a:gd name="T53" fmla="*/ 218 h 610"/>
              <a:gd name="T54" fmla="*/ 384 w 691"/>
              <a:gd name="T55" fmla="*/ 168 h 610"/>
              <a:gd name="T56" fmla="*/ 335 w 691"/>
              <a:gd name="T57" fmla="*/ 145 h 610"/>
              <a:gd name="T58" fmla="*/ 286 w 691"/>
              <a:gd name="T59" fmla="*/ 130 h 610"/>
              <a:gd name="T60" fmla="*/ 238 w 691"/>
              <a:gd name="T61" fmla="*/ 125 h 610"/>
              <a:gd name="T62" fmla="*/ 188 w 691"/>
              <a:gd name="T63" fmla="*/ 131 h 610"/>
              <a:gd name="T64" fmla="*/ 147 w 691"/>
              <a:gd name="T65" fmla="*/ 147 h 610"/>
              <a:gd name="T66" fmla="*/ 112 w 691"/>
              <a:gd name="T67" fmla="*/ 169 h 610"/>
              <a:gd name="T68" fmla="*/ 83 w 691"/>
              <a:gd name="T69" fmla="*/ 196 h 610"/>
              <a:gd name="T70" fmla="*/ 57 w 691"/>
              <a:gd name="T71" fmla="*/ 234 h 610"/>
              <a:gd name="T72" fmla="*/ 37 w 691"/>
              <a:gd name="T73" fmla="*/ 291 h 610"/>
              <a:gd name="T74" fmla="*/ 27 w 691"/>
              <a:gd name="T75" fmla="*/ 346 h 610"/>
              <a:gd name="T76" fmla="*/ 29 w 691"/>
              <a:gd name="T77" fmla="*/ 395 h 610"/>
              <a:gd name="T78" fmla="*/ 36 w 691"/>
              <a:gd name="T79" fmla="*/ 446 h 610"/>
              <a:gd name="T80" fmla="*/ 43 w 691"/>
              <a:gd name="T81" fmla="*/ 482 h 610"/>
              <a:gd name="T82" fmla="*/ 58 w 691"/>
              <a:gd name="T83" fmla="*/ 521 h 610"/>
              <a:gd name="T84" fmla="*/ 101 w 691"/>
              <a:gd name="T85" fmla="*/ 609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1" h="610">
                <a:moveTo>
                  <a:pt x="101" y="609"/>
                </a:moveTo>
                <a:lnTo>
                  <a:pt x="61" y="544"/>
                </a:lnTo>
                <a:lnTo>
                  <a:pt x="53" y="520"/>
                </a:lnTo>
                <a:lnTo>
                  <a:pt x="40" y="492"/>
                </a:lnTo>
                <a:lnTo>
                  <a:pt x="30" y="470"/>
                </a:lnTo>
                <a:lnTo>
                  <a:pt x="23" y="449"/>
                </a:lnTo>
                <a:lnTo>
                  <a:pt x="16" y="422"/>
                </a:lnTo>
                <a:lnTo>
                  <a:pt x="12" y="401"/>
                </a:lnTo>
                <a:lnTo>
                  <a:pt x="5" y="375"/>
                </a:lnTo>
                <a:lnTo>
                  <a:pt x="0" y="343"/>
                </a:lnTo>
                <a:lnTo>
                  <a:pt x="1" y="313"/>
                </a:lnTo>
                <a:lnTo>
                  <a:pt x="1" y="288"/>
                </a:lnTo>
                <a:lnTo>
                  <a:pt x="3" y="268"/>
                </a:lnTo>
                <a:lnTo>
                  <a:pt x="5" y="246"/>
                </a:lnTo>
                <a:lnTo>
                  <a:pt x="10" y="229"/>
                </a:lnTo>
                <a:lnTo>
                  <a:pt x="14" y="205"/>
                </a:lnTo>
                <a:lnTo>
                  <a:pt x="20" y="191"/>
                </a:lnTo>
                <a:lnTo>
                  <a:pt x="29" y="172"/>
                </a:lnTo>
                <a:lnTo>
                  <a:pt x="33" y="155"/>
                </a:lnTo>
                <a:lnTo>
                  <a:pt x="40" y="135"/>
                </a:lnTo>
                <a:lnTo>
                  <a:pt x="54" y="116"/>
                </a:lnTo>
                <a:lnTo>
                  <a:pt x="62" y="101"/>
                </a:lnTo>
                <a:lnTo>
                  <a:pt x="73" y="84"/>
                </a:lnTo>
                <a:lnTo>
                  <a:pt x="88" y="70"/>
                </a:lnTo>
                <a:lnTo>
                  <a:pt x="104" y="55"/>
                </a:lnTo>
                <a:lnTo>
                  <a:pt x="124" y="37"/>
                </a:lnTo>
                <a:lnTo>
                  <a:pt x="143" y="31"/>
                </a:lnTo>
                <a:lnTo>
                  <a:pt x="161" y="20"/>
                </a:lnTo>
                <a:lnTo>
                  <a:pt x="182" y="11"/>
                </a:lnTo>
                <a:lnTo>
                  <a:pt x="205" y="7"/>
                </a:lnTo>
                <a:lnTo>
                  <a:pt x="221" y="2"/>
                </a:lnTo>
                <a:lnTo>
                  <a:pt x="240" y="0"/>
                </a:lnTo>
                <a:lnTo>
                  <a:pt x="263" y="0"/>
                </a:lnTo>
                <a:lnTo>
                  <a:pt x="291" y="2"/>
                </a:lnTo>
                <a:lnTo>
                  <a:pt x="318" y="5"/>
                </a:lnTo>
                <a:lnTo>
                  <a:pt x="335" y="10"/>
                </a:lnTo>
                <a:lnTo>
                  <a:pt x="358" y="15"/>
                </a:lnTo>
                <a:lnTo>
                  <a:pt x="379" y="23"/>
                </a:lnTo>
                <a:lnTo>
                  <a:pt x="400" y="35"/>
                </a:lnTo>
                <a:lnTo>
                  <a:pt x="427" y="47"/>
                </a:lnTo>
                <a:lnTo>
                  <a:pt x="449" y="58"/>
                </a:lnTo>
                <a:lnTo>
                  <a:pt x="480" y="74"/>
                </a:lnTo>
                <a:lnTo>
                  <a:pt x="526" y="110"/>
                </a:lnTo>
                <a:lnTo>
                  <a:pt x="562" y="142"/>
                </a:lnTo>
                <a:lnTo>
                  <a:pt x="595" y="176"/>
                </a:lnTo>
                <a:lnTo>
                  <a:pt x="620" y="211"/>
                </a:lnTo>
                <a:lnTo>
                  <a:pt x="650" y="251"/>
                </a:lnTo>
                <a:lnTo>
                  <a:pt x="690" y="227"/>
                </a:lnTo>
                <a:lnTo>
                  <a:pt x="684" y="424"/>
                </a:lnTo>
                <a:lnTo>
                  <a:pt x="497" y="341"/>
                </a:lnTo>
                <a:lnTo>
                  <a:pt x="540" y="314"/>
                </a:lnTo>
                <a:lnTo>
                  <a:pt x="511" y="274"/>
                </a:lnTo>
                <a:lnTo>
                  <a:pt x="487" y="243"/>
                </a:lnTo>
                <a:lnTo>
                  <a:pt x="456" y="218"/>
                </a:lnTo>
                <a:lnTo>
                  <a:pt x="412" y="181"/>
                </a:lnTo>
                <a:lnTo>
                  <a:pt x="384" y="168"/>
                </a:lnTo>
                <a:lnTo>
                  <a:pt x="359" y="153"/>
                </a:lnTo>
                <a:lnTo>
                  <a:pt x="335" y="145"/>
                </a:lnTo>
                <a:lnTo>
                  <a:pt x="309" y="136"/>
                </a:lnTo>
                <a:lnTo>
                  <a:pt x="286" y="130"/>
                </a:lnTo>
                <a:lnTo>
                  <a:pt x="265" y="128"/>
                </a:lnTo>
                <a:lnTo>
                  <a:pt x="238" y="125"/>
                </a:lnTo>
                <a:lnTo>
                  <a:pt x="213" y="127"/>
                </a:lnTo>
                <a:lnTo>
                  <a:pt x="188" y="131"/>
                </a:lnTo>
                <a:lnTo>
                  <a:pt x="171" y="138"/>
                </a:lnTo>
                <a:lnTo>
                  <a:pt x="147" y="147"/>
                </a:lnTo>
                <a:lnTo>
                  <a:pt x="126" y="160"/>
                </a:lnTo>
                <a:lnTo>
                  <a:pt x="112" y="169"/>
                </a:lnTo>
                <a:lnTo>
                  <a:pt x="99" y="182"/>
                </a:lnTo>
                <a:lnTo>
                  <a:pt x="83" y="196"/>
                </a:lnTo>
                <a:lnTo>
                  <a:pt x="71" y="216"/>
                </a:lnTo>
                <a:lnTo>
                  <a:pt x="57" y="234"/>
                </a:lnTo>
                <a:lnTo>
                  <a:pt x="49" y="254"/>
                </a:lnTo>
                <a:lnTo>
                  <a:pt x="37" y="291"/>
                </a:lnTo>
                <a:lnTo>
                  <a:pt x="32" y="314"/>
                </a:lnTo>
                <a:lnTo>
                  <a:pt x="27" y="346"/>
                </a:lnTo>
                <a:lnTo>
                  <a:pt x="26" y="377"/>
                </a:lnTo>
                <a:lnTo>
                  <a:pt x="29" y="395"/>
                </a:lnTo>
                <a:lnTo>
                  <a:pt x="32" y="424"/>
                </a:lnTo>
                <a:lnTo>
                  <a:pt x="36" y="446"/>
                </a:lnTo>
                <a:lnTo>
                  <a:pt x="41" y="462"/>
                </a:lnTo>
                <a:lnTo>
                  <a:pt x="43" y="482"/>
                </a:lnTo>
                <a:lnTo>
                  <a:pt x="50" y="502"/>
                </a:lnTo>
                <a:lnTo>
                  <a:pt x="58" y="521"/>
                </a:lnTo>
                <a:lnTo>
                  <a:pt x="69" y="545"/>
                </a:lnTo>
                <a:lnTo>
                  <a:pt x="101" y="609"/>
                </a:lnTo>
              </a:path>
            </a:pathLst>
          </a:custGeom>
          <a:solidFill>
            <a:schemeClr val="folHlink"/>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Footer Placeholder 7"/>
          <p:cNvSpPr>
            <a:spLocks noGrp="1"/>
          </p:cNvSpPr>
          <p:nvPr>
            <p:ph type="ftr" sz="quarter" idx="10"/>
          </p:nvPr>
        </p:nvSpPr>
        <p:spPr/>
        <p:txBody>
          <a:bodyPr/>
          <a:lstStyle/>
          <a:p>
            <a:pPr>
              <a:defRPr/>
            </a:pPr>
            <a:r>
              <a:rPr lang="en-US"/>
              <a:t>Copyright © 2018  R.M. Laurie</a:t>
            </a:r>
          </a:p>
        </p:txBody>
      </p:sp>
      <p:sp>
        <p:nvSpPr>
          <p:cNvPr id="9" name="Slide Number Placeholder 8"/>
          <p:cNvSpPr>
            <a:spLocks noGrp="1"/>
          </p:cNvSpPr>
          <p:nvPr>
            <p:ph type="sldNum" sz="quarter" idx="11"/>
          </p:nvPr>
        </p:nvSpPr>
        <p:spPr/>
        <p:txBody>
          <a:bodyPr/>
          <a:lstStyle/>
          <a:p>
            <a:fld id="{446EC123-E89B-4B60-9F84-9EDF0109B612}" type="slidenum">
              <a:rPr lang="en-US" altLang="en-US" smtClean="0"/>
              <a:pPr/>
              <a:t>11</a:t>
            </a:fld>
            <a:endParaRPr lang="en-US" altLang="en-US"/>
          </a:p>
        </p:txBody>
      </p:sp>
    </p:spTree>
    <p:extLst>
      <p:ext uri="{BB962C8B-B14F-4D97-AF65-F5344CB8AC3E}">
        <p14:creationId xmlns:p14="http://schemas.microsoft.com/office/powerpoint/2010/main" val="97362312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endParaRPr lang="en-US" altLang="en-US" sz="1000" dirty="0"/>
          </a:p>
        </p:txBody>
      </p:sp>
      <p:sp>
        <p:nvSpPr>
          <p:cNvPr id="26626"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CC5C79C7-0C72-4679-95E7-23D63B3843D7}" type="slidenum">
              <a:rPr lang="en-US" altLang="en-US" sz="1000"/>
              <a:pPr/>
              <a:t>12</a:t>
            </a:fld>
            <a:endParaRPr lang="en-US" altLang="en-US" sz="1000"/>
          </a:p>
        </p:txBody>
      </p:sp>
      <p:sp>
        <p:nvSpPr>
          <p:cNvPr id="26627" name="Rectangle 2"/>
          <p:cNvSpPr>
            <a:spLocks noGrp="1" noChangeArrowheads="1"/>
          </p:cNvSpPr>
          <p:nvPr>
            <p:ph type="title"/>
          </p:nvPr>
        </p:nvSpPr>
        <p:spPr/>
        <p:txBody>
          <a:bodyPr/>
          <a:lstStyle/>
          <a:p>
            <a:r>
              <a:rPr lang="en-US" dirty="0"/>
              <a:t>Chapter 3 – </a:t>
            </a:r>
            <a:r>
              <a:rPr lang="en-US" altLang="en-US" dirty="0"/>
              <a:t>Software</a:t>
            </a:r>
          </a:p>
        </p:txBody>
      </p:sp>
      <p:sp>
        <p:nvSpPr>
          <p:cNvPr id="504835" name="Rectangle 3"/>
          <p:cNvSpPr>
            <a:spLocks noGrp="1" noChangeArrowheads="1"/>
          </p:cNvSpPr>
          <p:nvPr>
            <p:ph type="body" idx="1"/>
          </p:nvPr>
        </p:nvSpPr>
        <p:spPr>
          <a:xfrm>
            <a:off x="104503" y="1204914"/>
            <a:ext cx="8734697" cy="5483270"/>
          </a:xfrm>
        </p:spPr>
        <p:txBody>
          <a:bodyPr/>
          <a:lstStyle/>
          <a:p>
            <a:pPr>
              <a:lnSpc>
                <a:spcPct val="80000"/>
              </a:lnSpc>
            </a:pPr>
            <a:r>
              <a:rPr lang="en-US" altLang="en-US" sz="2800" dirty="0">
                <a:solidFill>
                  <a:srgbClr val="0033CC"/>
                </a:solidFill>
              </a:rPr>
              <a:t>Software</a:t>
            </a:r>
            <a:r>
              <a:rPr lang="en-US" altLang="en-US" sz="2800" dirty="0"/>
              <a:t>, tells computer the tasks to perform and defines a sequence to execute the tasks</a:t>
            </a:r>
          </a:p>
          <a:p>
            <a:pPr>
              <a:lnSpc>
                <a:spcPct val="80000"/>
              </a:lnSpc>
            </a:pPr>
            <a:r>
              <a:rPr lang="en-US" altLang="en-US" sz="2800" dirty="0">
                <a:solidFill>
                  <a:srgbClr val="0033CC"/>
                </a:solidFill>
              </a:rPr>
              <a:t>Operating System</a:t>
            </a:r>
            <a:endParaRPr lang="en-US" altLang="en-US" sz="2800" dirty="0"/>
          </a:p>
          <a:p>
            <a:pPr lvl="1">
              <a:lnSpc>
                <a:spcPct val="80000"/>
              </a:lnSpc>
            </a:pPr>
            <a:r>
              <a:rPr lang="en-US" altLang="en-US" sz="2400" dirty="0"/>
              <a:t>Delivers hardware resources to user</a:t>
            </a:r>
          </a:p>
          <a:p>
            <a:pPr lvl="1">
              <a:lnSpc>
                <a:spcPct val="80000"/>
              </a:lnSpc>
            </a:pPr>
            <a:r>
              <a:rPr lang="en-US" altLang="en-US" dirty="0"/>
              <a:t>User interface to application software</a:t>
            </a:r>
            <a:endParaRPr lang="en-US" altLang="en-US" sz="2400" dirty="0"/>
          </a:p>
          <a:p>
            <a:pPr lvl="1">
              <a:lnSpc>
                <a:spcPct val="80000"/>
              </a:lnSpc>
            </a:pPr>
            <a:r>
              <a:rPr lang="en-US" altLang="en-US" dirty="0"/>
              <a:t>Provides Graphical User Interface</a:t>
            </a:r>
          </a:p>
          <a:p>
            <a:pPr lvl="1">
              <a:lnSpc>
                <a:spcPct val="80000"/>
              </a:lnSpc>
            </a:pPr>
            <a:r>
              <a:rPr lang="en-US" altLang="en-US" dirty="0"/>
              <a:t>Windows, </a:t>
            </a:r>
            <a:r>
              <a:rPr lang="en-US" altLang="en-US" dirty="0" err="1"/>
              <a:t>MacOS</a:t>
            </a:r>
            <a:r>
              <a:rPr lang="en-US" altLang="en-US" dirty="0"/>
              <a:t>, Linux, iOS, Android </a:t>
            </a:r>
          </a:p>
          <a:p>
            <a:pPr>
              <a:lnSpc>
                <a:spcPct val="80000"/>
              </a:lnSpc>
            </a:pPr>
            <a:r>
              <a:rPr lang="en-US" altLang="en-US" dirty="0">
                <a:solidFill>
                  <a:srgbClr val="0033CC"/>
                </a:solidFill>
              </a:rPr>
              <a:t>Applications Software</a:t>
            </a:r>
            <a:r>
              <a:rPr lang="en-US" altLang="en-US" dirty="0"/>
              <a:t>  </a:t>
            </a:r>
            <a:endParaRPr lang="en-US" altLang="en-US" sz="3200" dirty="0"/>
          </a:p>
          <a:p>
            <a:pPr lvl="1">
              <a:lnSpc>
                <a:spcPct val="80000"/>
              </a:lnSpc>
            </a:pPr>
            <a:r>
              <a:rPr lang="en-US" altLang="en-US" sz="2400" dirty="0"/>
              <a:t>Word Processing = Microsoft Word</a:t>
            </a:r>
          </a:p>
          <a:p>
            <a:pPr lvl="1">
              <a:lnSpc>
                <a:spcPct val="80000"/>
              </a:lnSpc>
            </a:pPr>
            <a:r>
              <a:rPr lang="en-US" altLang="en-US" sz="2400" dirty="0"/>
              <a:t>Spreadsheets = Excel</a:t>
            </a:r>
          </a:p>
          <a:p>
            <a:pPr lvl="1">
              <a:lnSpc>
                <a:spcPct val="80000"/>
              </a:lnSpc>
            </a:pPr>
            <a:r>
              <a:rPr lang="en-US" altLang="en-US" sz="2400" dirty="0"/>
              <a:t>Presentation Graphics = PowerPoint</a:t>
            </a:r>
          </a:p>
          <a:p>
            <a:pPr lvl="1">
              <a:lnSpc>
                <a:spcPct val="80000"/>
              </a:lnSpc>
            </a:pPr>
            <a:r>
              <a:rPr lang="en-US" altLang="en-US" sz="2400" dirty="0"/>
              <a:t>Database = Access</a:t>
            </a:r>
          </a:p>
          <a:p>
            <a:pPr lvl="1">
              <a:lnSpc>
                <a:spcPct val="80000"/>
              </a:lnSpc>
            </a:pPr>
            <a:r>
              <a:rPr lang="en-US" altLang="en-US" dirty="0"/>
              <a:t>Office Suites: Microsoft Office, LibreOffice</a:t>
            </a:r>
          </a:p>
          <a:p>
            <a:pPr lvl="1">
              <a:lnSpc>
                <a:spcPct val="80000"/>
              </a:lnSpc>
            </a:pPr>
            <a:r>
              <a:rPr lang="en-US" altLang="en-US" dirty="0"/>
              <a:t>Cloud based software: Google docs, </a:t>
            </a:r>
            <a:r>
              <a:rPr lang="en-US" altLang="en-US" dirty="0" err="1"/>
              <a:t>zoho.com</a:t>
            </a:r>
            <a:endParaRPr lang="en-US" altLang="en-US" dirty="0"/>
          </a:p>
        </p:txBody>
      </p:sp>
      <p:pic>
        <p:nvPicPr>
          <p:cNvPr id="2" name="Picture 1"/>
          <p:cNvPicPr>
            <a:picLocks noChangeAspect="1"/>
          </p:cNvPicPr>
          <p:nvPr/>
        </p:nvPicPr>
        <p:blipFill>
          <a:blip r:embed="rId3"/>
          <a:stretch>
            <a:fillRect/>
          </a:stretch>
        </p:blipFill>
        <p:spPr>
          <a:xfrm>
            <a:off x="6624638" y="2181225"/>
            <a:ext cx="2095500" cy="3098800"/>
          </a:xfrm>
          <a:prstGeom prst="rect">
            <a:avLst/>
          </a:prstGeom>
        </p:spPr>
      </p:pic>
    </p:spTree>
    <p:extLst>
      <p:ext uri="{BB962C8B-B14F-4D97-AF65-F5344CB8AC3E}">
        <p14:creationId xmlns:p14="http://schemas.microsoft.com/office/powerpoint/2010/main" val="11284106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867400" y="1169444"/>
            <a:ext cx="2895600" cy="2162048"/>
          </a:xfrm>
          <a:prstGeom prst="rect">
            <a:avLst/>
          </a:prstGeom>
        </p:spPr>
      </p:pic>
      <p:sp>
        <p:nvSpPr>
          <p:cNvPr id="3076" name="Rectangle 2"/>
          <p:cNvSpPr>
            <a:spLocks noGrp="1" noChangeArrowheads="1"/>
          </p:cNvSpPr>
          <p:nvPr>
            <p:ph type="title"/>
          </p:nvPr>
        </p:nvSpPr>
        <p:spPr/>
        <p:txBody>
          <a:bodyPr/>
          <a:lstStyle/>
          <a:p>
            <a:r>
              <a:rPr lang="en-US" altLang="en-US"/>
              <a:t>Functions of an Operating System</a:t>
            </a:r>
            <a:endParaRPr lang="en-US" altLang="en-US" b="1"/>
          </a:p>
        </p:txBody>
      </p:sp>
      <p:sp>
        <p:nvSpPr>
          <p:cNvPr id="3077" name="Rectangle 3"/>
          <p:cNvSpPr>
            <a:spLocks noGrp="1" noChangeArrowheads="1"/>
          </p:cNvSpPr>
          <p:nvPr>
            <p:ph type="body" idx="1"/>
          </p:nvPr>
        </p:nvSpPr>
        <p:spPr>
          <a:xfrm>
            <a:off x="136072" y="1259568"/>
            <a:ext cx="8458200" cy="5420632"/>
          </a:xfrm>
        </p:spPr>
        <p:txBody>
          <a:bodyPr/>
          <a:lstStyle/>
          <a:p>
            <a:r>
              <a:rPr lang="en-US" altLang="en-US" sz="2400" dirty="0"/>
              <a:t>Interfacing with Users </a:t>
            </a:r>
          </a:p>
          <a:p>
            <a:pPr lvl="1"/>
            <a:r>
              <a:rPr lang="en-US" altLang="en-US" sz="2000" dirty="0"/>
              <a:t>Booting the Computer</a:t>
            </a:r>
          </a:p>
          <a:p>
            <a:pPr lvl="1"/>
            <a:r>
              <a:rPr lang="en-US" altLang="en-US" sz="2000" dirty="0"/>
              <a:t>Loads essential part of OS into memory</a:t>
            </a:r>
          </a:p>
          <a:p>
            <a:r>
              <a:rPr lang="en-US" altLang="en-US" sz="2400" dirty="0"/>
              <a:t>Determines hardware connected </a:t>
            </a:r>
          </a:p>
          <a:p>
            <a:pPr lvl="1"/>
            <a:r>
              <a:rPr lang="en-US" altLang="en-US" sz="2000" dirty="0"/>
              <a:t>Configures peripheral devices </a:t>
            </a:r>
          </a:p>
          <a:p>
            <a:pPr lvl="1"/>
            <a:r>
              <a:rPr lang="en-US" altLang="en-US" sz="2000" dirty="0"/>
              <a:t>Device driver software for hardware communication</a:t>
            </a:r>
          </a:p>
          <a:p>
            <a:pPr lvl="1"/>
            <a:r>
              <a:rPr lang="en-US" altLang="en-US" sz="2000" dirty="0"/>
              <a:t>Plug and Play devices are recognized by OS</a:t>
            </a:r>
          </a:p>
          <a:p>
            <a:r>
              <a:rPr lang="en-US" sz="2400" dirty="0"/>
              <a:t>Provides a platform to write applications</a:t>
            </a:r>
          </a:p>
          <a:p>
            <a:pPr>
              <a:lnSpc>
                <a:spcPct val="90000"/>
              </a:lnSpc>
            </a:pPr>
            <a:r>
              <a:rPr lang="en-US" altLang="en-US" sz="2400" dirty="0"/>
              <a:t>Managing Network Connections</a:t>
            </a:r>
          </a:p>
          <a:p>
            <a:pPr lvl="1">
              <a:lnSpc>
                <a:spcPct val="90000"/>
              </a:lnSpc>
            </a:pPr>
            <a:r>
              <a:rPr lang="en-US" altLang="en-US" sz="2000" dirty="0"/>
              <a:t>Manages wired connections to network</a:t>
            </a:r>
          </a:p>
          <a:p>
            <a:pPr lvl="1">
              <a:lnSpc>
                <a:spcPct val="90000"/>
              </a:lnSpc>
            </a:pPr>
            <a:r>
              <a:rPr lang="en-US" altLang="en-US" sz="2000" dirty="0"/>
              <a:t>Manages wireless connections </a:t>
            </a:r>
            <a:r>
              <a:rPr lang="en-US" altLang="en-US" sz="2000" dirty="0" err="1"/>
              <a:t>Wifi</a:t>
            </a:r>
            <a:r>
              <a:rPr lang="en-US" altLang="en-US" sz="2000" dirty="0"/>
              <a:t>, 3G, etc.</a:t>
            </a:r>
          </a:p>
          <a:p>
            <a:pPr>
              <a:lnSpc>
                <a:spcPct val="90000"/>
              </a:lnSpc>
            </a:pPr>
            <a:r>
              <a:rPr lang="en-US" altLang="en-US" sz="2400" dirty="0"/>
              <a:t>File Management - </a:t>
            </a:r>
            <a:r>
              <a:rPr lang="en-US" altLang="en-US" sz="2000" dirty="0"/>
              <a:t>Windows Explorer, </a:t>
            </a:r>
            <a:r>
              <a:rPr lang="en-US" altLang="en-US" sz="2000" dirty="0" err="1"/>
              <a:t>MacOS</a:t>
            </a:r>
            <a:r>
              <a:rPr lang="en-US" altLang="en-US" sz="2000" dirty="0"/>
              <a:t> finder</a:t>
            </a:r>
          </a:p>
          <a:p>
            <a:pPr lvl="1">
              <a:lnSpc>
                <a:spcPct val="90000"/>
              </a:lnSpc>
            </a:pPr>
            <a:r>
              <a:rPr lang="en-US" altLang="en-US" sz="2000" dirty="0"/>
              <a:t>Files usually viewed in hierarchical folder (directory) structure</a:t>
            </a:r>
            <a:endParaRPr lang="en-US" altLang="en-US" dirty="0"/>
          </a:p>
          <a:p>
            <a:pPr>
              <a:lnSpc>
                <a:spcPct val="90000"/>
              </a:lnSpc>
            </a:pPr>
            <a:r>
              <a:rPr lang="en-US" altLang="en-US" sz="2400" dirty="0"/>
              <a:t>Security: Passwords </a:t>
            </a:r>
            <a:r>
              <a:rPr lang="en-US" altLang="en-US" sz="2400" dirty="0" err="1"/>
              <a:t>andFirewalls</a:t>
            </a:r>
            <a:endParaRPr lang="en-US" altLang="en-US" sz="2400" dirty="0"/>
          </a:p>
          <a:p>
            <a:pPr>
              <a:lnSpc>
                <a:spcPct val="90000"/>
              </a:lnSpc>
            </a:pPr>
            <a:endParaRPr lang="en-US" altLang="en-US" dirty="0"/>
          </a:p>
          <a:p>
            <a:endParaRPr lang="en-US" altLang="en-US" dirty="0"/>
          </a:p>
          <a:p>
            <a:pPr lvl="1"/>
            <a:endParaRPr lang="en-US" altLang="en-US" sz="2400" dirty="0"/>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15F7132-5B58-4E55-9543-655BDDB3B45C}" type="slidenum">
              <a:rPr lang="en-US" altLang="en-US" smtClean="0"/>
              <a:pPr/>
              <a:t>13</a:t>
            </a:fld>
            <a:endParaRPr lang="en-US" altLang="en-US"/>
          </a:p>
        </p:txBody>
      </p:sp>
    </p:spTree>
    <p:extLst>
      <p:ext uri="{BB962C8B-B14F-4D97-AF65-F5344CB8AC3E}">
        <p14:creationId xmlns:p14="http://schemas.microsoft.com/office/powerpoint/2010/main" val="4917002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itle 1"/>
          <p:cNvSpPr>
            <a:spLocks noGrp="1"/>
          </p:cNvSpPr>
          <p:nvPr>
            <p:ph type="title"/>
          </p:nvPr>
        </p:nvSpPr>
        <p:spPr/>
        <p:txBody>
          <a:bodyPr/>
          <a:lstStyle/>
          <a:p>
            <a:r>
              <a:rPr lang="en-US" altLang="en-US"/>
              <a:t>Unix and Linux</a:t>
            </a:r>
          </a:p>
        </p:txBody>
      </p:sp>
      <p:sp>
        <p:nvSpPr>
          <p:cNvPr id="19460" name="Content Placeholder 2"/>
          <p:cNvSpPr>
            <a:spLocks noGrp="1"/>
          </p:cNvSpPr>
          <p:nvPr>
            <p:ph idx="1"/>
          </p:nvPr>
        </p:nvSpPr>
        <p:spPr/>
        <p:txBody>
          <a:bodyPr/>
          <a:lstStyle/>
          <a:p>
            <a:r>
              <a:rPr lang="en-US" altLang="en-US" sz="2800" dirty="0"/>
              <a:t>UNIX: AT&amp;T and Sun Microsystems </a:t>
            </a:r>
          </a:p>
          <a:p>
            <a:pPr lvl="1"/>
            <a:r>
              <a:rPr lang="en-US" altLang="en-US" sz="2400" dirty="0"/>
              <a:t>Intended for workstations and servers</a:t>
            </a:r>
          </a:p>
          <a:p>
            <a:r>
              <a:rPr lang="en-US" altLang="en-US" sz="2800" dirty="0"/>
              <a:t>Linux</a:t>
            </a:r>
          </a:p>
          <a:p>
            <a:pPr lvl="1"/>
            <a:r>
              <a:rPr lang="en-US" altLang="en-US" sz="2400" dirty="0"/>
              <a:t>Developed by Linus Torvalds in 1991 grad project</a:t>
            </a:r>
          </a:p>
          <a:p>
            <a:pPr lvl="1"/>
            <a:r>
              <a:rPr lang="en-US" altLang="en-US" sz="2400" dirty="0"/>
              <a:t>Open-source software: usually free without support</a:t>
            </a:r>
          </a:p>
          <a:p>
            <a:pPr lvl="1"/>
            <a:r>
              <a:rPr lang="en-US" altLang="en-US" sz="2400" dirty="0">
                <a:hlinkClick r:id="rId3"/>
              </a:rPr>
              <a:t>http://distrowatch.com/</a:t>
            </a:r>
            <a:r>
              <a:rPr lang="en-US" altLang="en-US" sz="2400" dirty="0"/>
              <a:t>   </a:t>
            </a:r>
          </a:p>
          <a:p>
            <a:pPr lvl="1"/>
            <a:r>
              <a:rPr lang="en-US" altLang="en-US" sz="2400" dirty="0"/>
              <a:t>My favorites are: </a:t>
            </a:r>
            <a:r>
              <a:rPr lang="en-US" altLang="en-US" sz="2400" dirty="0" err="1"/>
              <a:t>Zorin</a:t>
            </a:r>
            <a:r>
              <a:rPr lang="en-US" altLang="en-US" sz="2400" dirty="0"/>
              <a:t>, Ubuntu Mate, Mint</a:t>
            </a:r>
          </a:p>
          <a:p>
            <a:pPr lvl="1"/>
            <a:r>
              <a:rPr lang="en-US" altLang="en-US" dirty="0"/>
              <a:t>Very powerful with bash scripting</a:t>
            </a:r>
            <a:endParaRPr lang="en-US" altLang="en-US" sz="2400" dirty="0"/>
          </a:p>
          <a:p>
            <a:r>
              <a:rPr lang="en-US" altLang="en-US" sz="2800" dirty="0"/>
              <a:t>Strong support from mainstream companies</a:t>
            </a:r>
          </a:p>
          <a:p>
            <a:pPr lvl="1"/>
            <a:r>
              <a:rPr lang="en-US" altLang="en-US" sz="2400" dirty="0"/>
              <a:t>Google, Oracle, IBM, HP, and Novell</a:t>
            </a:r>
          </a:p>
          <a:p>
            <a:pPr lvl="1"/>
            <a:r>
              <a:rPr lang="en-US" altLang="en-US" sz="2400" dirty="0"/>
              <a:t>Android OS is a derivative of Linux</a:t>
            </a:r>
          </a:p>
          <a:p>
            <a:pPr lvl="1"/>
            <a:r>
              <a:rPr lang="en-US" altLang="en-US" sz="2400" dirty="0" err="1"/>
              <a:t>MacOS</a:t>
            </a:r>
            <a:r>
              <a:rPr lang="en-US" altLang="en-US" sz="2400" dirty="0"/>
              <a:t> is a derivative of UNIX </a:t>
            </a:r>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15F7132-5B58-4E55-9543-655BDDB3B45C}" type="slidenum">
              <a:rPr lang="en-US" altLang="en-US" smtClean="0"/>
              <a:pPr/>
              <a:t>14</a:t>
            </a:fld>
            <a:endParaRPr lang="en-US" altLang="en-US"/>
          </a:p>
        </p:txBody>
      </p:sp>
    </p:spTree>
    <p:extLst>
      <p:ext uri="{BB962C8B-B14F-4D97-AF65-F5344CB8AC3E}">
        <p14:creationId xmlns:p14="http://schemas.microsoft.com/office/powerpoint/2010/main" val="1952801846"/>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itle 1"/>
          <p:cNvSpPr>
            <a:spLocks noGrp="1"/>
          </p:cNvSpPr>
          <p:nvPr>
            <p:ph type="title"/>
          </p:nvPr>
        </p:nvSpPr>
        <p:spPr/>
        <p:txBody>
          <a:bodyPr/>
          <a:lstStyle/>
          <a:p>
            <a:r>
              <a:rPr lang="en-US" altLang="en-US"/>
              <a:t>Utility Programs</a:t>
            </a:r>
          </a:p>
        </p:txBody>
      </p:sp>
      <p:sp>
        <p:nvSpPr>
          <p:cNvPr id="21508" name="Content Placeholder 2"/>
          <p:cNvSpPr>
            <a:spLocks noGrp="1"/>
          </p:cNvSpPr>
          <p:nvPr>
            <p:ph idx="1"/>
          </p:nvPr>
        </p:nvSpPr>
        <p:spPr/>
        <p:txBody>
          <a:bodyPr/>
          <a:lstStyle/>
          <a:p>
            <a:r>
              <a:rPr lang="en-US" altLang="en-US" sz="2800" dirty="0"/>
              <a:t>Software that is usually related to managing or maintaining the computer </a:t>
            </a:r>
          </a:p>
          <a:p>
            <a:pPr lvl="1"/>
            <a:r>
              <a:rPr lang="en-US" altLang="en-US" sz="2400" dirty="0"/>
              <a:t>Many utilities are built into operating systems</a:t>
            </a:r>
          </a:p>
          <a:p>
            <a:pPr lvl="2"/>
            <a:r>
              <a:rPr lang="en-US" altLang="en-US" sz="2000" dirty="0"/>
              <a:t>Control Panel accesses common utilities</a:t>
            </a:r>
          </a:p>
          <a:p>
            <a:pPr lvl="2"/>
            <a:r>
              <a:rPr lang="en-US" altLang="en-US" sz="2000" dirty="0"/>
              <a:t>File management program = Windows Explorer</a:t>
            </a:r>
          </a:p>
          <a:p>
            <a:pPr lvl="2"/>
            <a:r>
              <a:rPr lang="en-US" altLang="en-US" sz="2000" dirty="0"/>
              <a:t>Search Tools = integrated into Windows Explorer</a:t>
            </a:r>
          </a:p>
          <a:p>
            <a:pPr lvl="2"/>
            <a:r>
              <a:rPr lang="en-US" altLang="en-US" sz="2000" dirty="0"/>
              <a:t>Diagnostic and Disk Management Programs</a:t>
            </a:r>
          </a:p>
          <a:p>
            <a:pPr lvl="2"/>
            <a:r>
              <a:rPr lang="en-US" altLang="en-US" sz="2000" dirty="0"/>
              <a:t>Uninstall and Cleanup Utilities</a:t>
            </a:r>
          </a:p>
          <a:p>
            <a:pPr lvl="2"/>
            <a:r>
              <a:rPr lang="en-US" altLang="en-US" sz="2000" dirty="0"/>
              <a:t>File compression programs =  Windows Explorer or 7-zip</a:t>
            </a:r>
          </a:p>
          <a:p>
            <a:pPr lvl="2"/>
            <a:r>
              <a:rPr lang="en-US" altLang="en-US" sz="2000" dirty="0">
                <a:cs typeface="Times New Roman" panose="02020603050405020304" pitchFamily="18" charset="0"/>
              </a:rPr>
              <a:t>Backup and Recovery Utilities</a:t>
            </a:r>
            <a:endParaRPr lang="en-US" altLang="en-US" sz="2000" dirty="0"/>
          </a:p>
          <a:p>
            <a:pPr lvl="1"/>
            <a:r>
              <a:rPr lang="en-US" altLang="en-US" dirty="0"/>
              <a:t>Can be stand-alone products </a:t>
            </a:r>
          </a:p>
          <a:p>
            <a:pPr lvl="2"/>
            <a:r>
              <a:rPr lang="en-US" altLang="en-US" dirty="0"/>
              <a:t>Antivirus Scanner = </a:t>
            </a:r>
            <a:r>
              <a:rPr lang="en-US" altLang="en-US" dirty="0" err="1"/>
              <a:t>BitDefender</a:t>
            </a:r>
            <a:r>
              <a:rPr lang="en-US" altLang="en-US" dirty="0"/>
              <a:t>, AVG and Avast</a:t>
            </a:r>
          </a:p>
          <a:p>
            <a:pPr lvl="2"/>
            <a:r>
              <a:rPr lang="en-US" altLang="en-US" dirty="0"/>
              <a:t>Spyware Scanner = Spybot Search and Destroy</a:t>
            </a:r>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15F7132-5B58-4E55-9543-655BDDB3B45C}" type="slidenum">
              <a:rPr lang="en-US" altLang="en-US" smtClean="0"/>
              <a:pPr/>
              <a:t>15</a:t>
            </a:fld>
            <a:endParaRPr lang="en-US" altLang="en-US"/>
          </a:p>
        </p:txBody>
      </p:sp>
    </p:spTree>
    <p:extLst>
      <p:ext uri="{BB962C8B-B14F-4D97-AF65-F5344CB8AC3E}">
        <p14:creationId xmlns:p14="http://schemas.microsoft.com/office/powerpoint/2010/main" val="108390360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idx="4294967295"/>
          </p:nvPr>
        </p:nvSpPr>
        <p:spPr/>
        <p:txBody>
          <a:bodyPr/>
          <a:lstStyle/>
          <a:p>
            <a:r>
              <a:rPr lang="en-US" altLang="en-US"/>
              <a:t>Application Software</a:t>
            </a:r>
          </a:p>
        </p:txBody>
      </p:sp>
      <p:sp>
        <p:nvSpPr>
          <p:cNvPr id="2054" name="Rectangle 3"/>
          <p:cNvSpPr>
            <a:spLocks noGrp="1" noChangeArrowheads="1"/>
          </p:cNvSpPr>
          <p:nvPr>
            <p:ph type="body" idx="4294967295"/>
          </p:nvPr>
        </p:nvSpPr>
        <p:spPr>
          <a:xfrm>
            <a:off x="269875" y="1193800"/>
            <a:ext cx="8458200" cy="5410200"/>
          </a:xfrm>
        </p:spPr>
        <p:txBody>
          <a:bodyPr/>
          <a:lstStyle/>
          <a:p>
            <a:pPr>
              <a:lnSpc>
                <a:spcPct val="80000"/>
              </a:lnSpc>
            </a:pPr>
            <a:r>
              <a:rPr lang="en-US" altLang="en-US" sz="2800" dirty="0"/>
              <a:t>How is software distributed?</a:t>
            </a:r>
          </a:p>
          <a:p>
            <a:pPr lvl="1">
              <a:lnSpc>
                <a:spcPct val="80000"/>
              </a:lnSpc>
            </a:pPr>
            <a:r>
              <a:rPr lang="en-US" altLang="en-US" sz="2400" dirty="0">
                <a:solidFill>
                  <a:srgbClr val="000099"/>
                </a:solidFill>
              </a:rPr>
              <a:t>Commercial software</a:t>
            </a:r>
            <a:r>
              <a:rPr lang="en-US" altLang="en-US" sz="2400" dirty="0"/>
              <a:t>, mass-produced for purchase</a:t>
            </a:r>
          </a:p>
          <a:p>
            <a:pPr lvl="2">
              <a:lnSpc>
                <a:spcPct val="80000"/>
              </a:lnSpc>
            </a:pPr>
            <a:r>
              <a:rPr lang="en-US" altLang="en-US" sz="2000" dirty="0"/>
              <a:t>Microsoft Office</a:t>
            </a:r>
          </a:p>
          <a:p>
            <a:pPr lvl="1">
              <a:lnSpc>
                <a:spcPct val="80000"/>
              </a:lnSpc>
            </a:pPr>
            <a:r>
              <a:rPr lang="en-US" altLang="en-US" sz="2400" dirty="0">
                <a:solidFill>
                  <a:srgbClr val="000099"/>
                </a:solidFill>
              </a:rPr>
              <a:t>Custom software</a:t>
            </a:r>
            <a:r>
              <a:rPr lang="en-US" altLang="en-US" sz="2400" dirty="0"/>
              <a:t>, performs functions specific to a business or industry</a:t>
            </a:r>
          </a:p>
          <a:p>
            <a:pPr lvl="1">
              <a:lnSpc>
                <a:spcPct val="80000"/>
              </a:lnSpc>
            </a:pPr>
            <a:r>
              <a:rPr lang="en-US" altLang="en-US" sz="2400" dirty="0">
                <a:solidFill>
                  <a:srgbClr val="000099"/>
                </a:solidFill>
              </a:rPr>
              <a:t>Web app software</a:t>
            </a:r>
            <a:r>
              <a:rPr lang="en-US" altLang="en-US" sz="2400" dirty="0"/>
              <a:t>, hosted by a Web site</a:t>
            </a:r>
          </a:p>
          <a:p>
            <a:pPr lvl="2">
              <a:lnSpc>
                <a:spcPct val="80000"/>
              </a:lnSpc>
            </a:pPr>
            <a:r>
              <a:rPr lang="en-US" altLang="en-US" sz="2000" dirty="0"/>
              <a:t>Google Drive, </a:t>
            </a:r>
            <a:r>
              <a:rPr lang="en-US" altLang="en-US" sz="2000" dirty="0" err="1"/>
              <a:t>Zoho</a:t>
            </a:r>
            <a:r>
              <a:rPr lang="en-US" altLang="en-US" sz="2000" dirty="0"/>
              <a:t>, and Microsoft Office 365</a:t>
            </a:r>
          </a:p>
          <a:p>
            <a:pPr lvl="1">
              <a:lnSpc>
                <a:spcPct val="80000"/>
              </a:lnSpc>
            </a:pPr>
            <a:r>
              <a:rPr lang="en-US" altLang="en-US" sz="2400" dirty="0">
                <a:solidFill>
                  <a:srgbClr val="000099"/>
                </a:solidFill>
              </a:rPr>
              <a:t>Open source software,</a:t>
            </a:r>
            <a:r>
              <a:rPr lang="en-US" altLang="en-US" sz="2400" dirty="0"/>
              <a:t> provided for use, modification, and redistribution</a:t>
            </a:r>
          </a:p>
          <a:p>
            <a:pPr lvl="2">
              <a:lnSpc>
                <a:spcPct val="80000"/>
              </a:lnSpc>
            </a:pPr>
            <a:r>
              <a:rPr lang="en-US" altLang="en-US" sz="2000" dirty="0">
                <a:solidFill>
                  <a:srgbClr val="0000CC"/>
                </a:solidFill>
              </a:rPr>
              <a:t>www.OpenOffice.org   www.LibreOffice.org</a:t>
            </a:r>
            <a:endParaRPr lang="en-US" altLang="en-US" sz="2000" dirty="0"/>
          </a:p>
          <a:p>
            <a:pPr lvl="1">
              <a:lnSpc>
                <a:spcPct val="80000"/>
              </a:lnSpc>
            </a:pPr>
            <a:r>
              <a:rPr lang="en-US" altLang="en-US" sz="2400" dirty="0">
                <a:solidFill>
                  <a:srgbClr val="000099"/>
                </a:solidFill>
              </a:rPr>
              <a:t>Shareware,</a:t>
            </a:r>
            <a:r>
              <a:rPr lang="en-US" altLang="en-US" sz="2400" dirty="0"/>
              <a:t> copyrighted software that is distributed free for trial period</a:t>
            </a:r>
          </a:p>
          <a:p>
            <a:pPr lvl="1">
              <a:lnSpc>
                <a:spcPct val="80000"/>
              </a:lnSpc>
            </a:pPr>
            <a:r>
              <a:rPr lang="en-US" altLang="en-US" sz="2400" dirty="0">
                <a:solidFill>
                  <a:srgbClr val="000099"/>
                </a:solidFill>
              </a:rPr>
              <a:t>Freeware</a:t>
            </a:r>
            <a:r>
              <a:rPr lang="en-US" altLang="en-US" sz="2400" dirty="0"/>
              <a:t>, copyrighted software provided at no cost</a:t>
            </a:r>
          </a:p>
          <a:p>
            <a:pPr lvl="1">
              <a:lnSpc>
                <a:spcPct val="80000"/>
              </a:lnSpc>
            </a:pPr>
            <a:r>
              <a:rPr lang="en-US" altLang="en-US" sz="2400" dirty="0">
                <a:solidFill>
                  <a:srgbClr val="000099"/>
                </a:solidFill>
              </a:rPr>
              <a:t>Public-domain software</a:t>
            </a:r>
            <a:r>
              <a:rPr lang="en-US" altLang="en-US" sz="2400" dirty="0"/>
              <a:t>, freeware with no copyright restrictions</a:t>
            </a:r>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B39A528-D771-439F-97B3-2AD7705EE2F8}" type="slidenum">
              <a:rPr lang="en-US" altLang="en-US" smtClean="0"/>
              <a:pPr/>
              <a:t>16</a:t>
            </a:fld>
            <a:endParaRPr lang="en-US" altLang="en-US"/>
          </a:p>
        </p:txBody>
      </p:sp>
    </p:spTree>
    <p:extLst>
      <p:ext uri="{BB962C8B-B14F-4D97-AF65-F5344CB8AC3E}">
        <p14:creationId xmlns:p14="http://schemas.microsoft.com/office/powerpoint/2010/main" val="619023540"/>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idx="4294967295"/>
          </p:nvPr>
        </p:nvSpPr>
        <p:spPr>
          <a:xfrm>
            <a:off x="330200" y="227013"/>
            <a:ext cx="8229600" cy="627062"/>
          </a:xfrm>
        </p:spPr>
        <p:txBody>
          <a:bodyPr/>
          <a:lstStyle/>
          <a:p>
            <a:r>
              <a:rPr lang="en-US" altLang="en-US" sz="4000"/>
              <a:t>Office Suite Software</a:t>
            </a:r>
          </a:p>
        </p:txBody>
      </p:sp>
      <p:sp>
        <p:nvSpPr>
          <p:cNvPr id="8198" name="Rectangle 3"/>
          <p:cNvSpPr>
            <a:spLocks noGrp="1" noChangeArrowheads="1"/>
          </p:cNvSpPr>
          <p:nvPr>
            <p:ph type="body" idx="4294967295"/>
          </p:nvPr>
        </p:nvSpPr>
        <p:spPr>
          <a:xfrm>
            <a:off x="333375" y="1208088"/>
            <a:ext cx="8350250" cy="5562600"/>
          </a:xfrm>
        </p:spPr>
        <p:txBody>
          <a:bodyPr/>
          <a:lstStyle/>
          <a:p>
            <a:r>
              <a:rPr kumimoji="1" lang="en-US" altLang="en-US" sz="2800">
                <a:solidFill>
                  <a:srgbClr val="000000"/>
                </a:solidFill>
              </a:rPr>
              <a:t>Programs designed to make users more productive and assist them with tasks</a:t>
            </a:r>
            <a:endParaRPr lang="en-US" altLang="en-US" sz="2800"/>
          </a:p>
          <a:p>
            <a:r>
              <a:rPr lang="en-US" altLang="en-US" sz="2800"/>
              <a:t>Microsoft Office  = packaged software</a:t>
            </a:r>
          </a:p>
          <a:p>
            <a:pPr marL="669925" lvl="1" indent="-325438"/>
            <a:r>
              <a:rPr lang="en-US" altLang="en-US" sz="2400"/>
              <a:t>Core applications: Word, Excel, PowerPoint, Access</a:t>
            </a:r>
          </a:p>
          <a:p>
            <a:pPr marL="669925" lvl="1" indent="-325438"/>
            <a:r>
              <a:rPr lang="en-US" altLang="en-US" sz="2400"/>
              <a:t>Personal Information Manager – Outlook</a:t>
            </a:r>
          </a:p>
          <a:p>
            <a:pPr marL="669925" lvl="1" indent="-325438">
              <a:buFont typeface="Wingdings" panose="05000000000000000000" pitchFamily="2" charset="2"/>
              <a:buNone/>
            </a:pPr>
            <a:endParaRPr lang="en-US" altLang="en-US" sz="2400"/>
          </a:p>
        </p:txBody>
      </p:sp>
      <p:pic>
        <p:nvPicPr>
          <p:cNvPr id="8199"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3200" y="4049713"/>
            <a:ext cx="8550275" cy="2738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B39A528-D771-439F-97B3-2AD7705EE2F8}" type="slidenum">
              <a:rPr lang="en-US" altLang="en-US" smtClean="0"/>
              <a:pPr/>
              <a:t>17</a:t>
            </a:fld>
            <a:endParaRPr lang="en-US" altLang="en-US"/>
          </a:p>
        </p:txBody>
      </p:sp>
    </p:spTree>
    <p:extLst>
      <p:ext uri="{BB962C8B-B14F-4D97-AF65-F5344CB8AC3E}">
        <p14:creationId xmlns:p14="http://schemas.microsoft.com/office/powerpoint/2010/main" val="52394403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2"/>
          <p:cNvSpPr>
            <a:spLocks noGrp="1" noChangeArrowheads="1"/>
          </p:cNvSpPr>
          <p:nvPr>
            <p:ph type="title" idx="4294967295"/>
          </p:nvPr>
        </p:nvSpPr>
        <p:spPr/>
        <p:txBody>
          <a:bodyPr lIns="91440" tIns="45720" rIns="91440" bIns="45720" anchor="ctr"/>
          <a:lstStyle/>
          <a:p>
            <a:pPr eaLnBrk="1" hangingPunct="1"/>
            <a:r>
              <a:rPr lang="en-US" altLang="en-US"/>
              <a:t>Spreadsheet</a:t>
            </a:r>
          </a:p>
        </p:txBody>
      </p:sp>
      <p:sp>
        <p:nvSpPr>
          <p:cNvPr id="10247" name="Rectangle 3"/>
          <p:cNvSpPr>
            <a:spLocks noGrp="1" noChangeArrowheads="1"/>
          </p:cNvSpPr>
          <p:nvPr>
            <p:ph type="body" idx="4294967295"/>
          </p:nvPr>
        </p:nvSpPr>
        <p:spPr>
          <a:xfrm>
            <a:off x="0" y="1219200"/>
            <a:ext cx="8458200" cy="5410200"/>
          </a:xfrm>
        </p:spPr>
        <p:txBody>
          <a:bodyPr lIns="91440" tIns="45720" rIns="91440" bIns="45720"/>
          <a:lstStyle/>
          <a:p>
            <a:pPr marL="457200" indent="-457200" eaLnBrk="1" hangingPunct="1"/>
            <a:r>
              <a:rPr lang="en-US" altLang="en-US" sz="2400">
                <a:solidFill>
                  <a:srgbClr val="000099"/>
                </a:solidFill>
              </a:rPr>
              <a:t>Spreadsheet software</a:t>
            </a:r>
            <a:r>
              <a:rPr lang="en-US" altLang="en-US" sz="2400">
                <a:solidFill>
                  <a:srgbClr val="67588E"/>
                </a:solidFill>
              </a:rPr>
              <a:t> </a:t>
            </a:r>
            <a:r>
              <a:rPr lang="en-US" altLang="en-US" sz="2400"/>
              <a:t>allows users to organize data, perform calculations, and </a:t>
            </a:r>
            <a:r>
              <a:rPr lang="en-US" altLang="en-US" sz="2400">
                <a:solidFill>
                  <a:srgbClr val="000099"/>
                </a:solidFill>
              </a:rPr>
              <a:t>chart</a:t>
            </a:r>
            <a:r>
              <a:rPr lang="en-US" altLang="en-US" sz="2400"/>
              <a:t> data as graphic</a:t>
            </a:r>
            <a:endParaRPr lang="en-US" altLang="en-US" sz="2800"/>
          </a:p>
        </p:txBody>
      </p:sp>
      <p:pic>
        <p:nvPicPr>
          <p:cNvPr id="10248"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5213" y="2120900"/>
            <a:ext cx="7596187"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B39A528-D771-439F-97B3-2AD7705EE2F8}" type="slidenum">
              <a:rPr lang="en-US" altLang="en-US" smtClean="0"/>
              <a:pPr/>
              <a:t>18</a:t>
            </a:fld>
            <a:endParaRPr lang="en-US" altLang="en-US"/>
          </a:p>
        </p:txBody>
      </p:sp>
    </p:spTree>
    <p:extLst>
      <p:ext uri="{BB962C8B-B14F-4D97-AF65-F5344CB8AC3E}">
        <p14:creationId xmlns:p14="http://schemas.microsoft.com/office/powerpoint/2010/main" val="103080003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30982" y="5364142"/>
            <a:ext cx="2493917" cy="1061696"/>
          </a:xfrm>
          <a:prstGeom prst="rect">
            <a:avLst/>
          </a:prstGeom>
        </p:spPr>
      </p:pic>
      <p:sp>
        <p:nvSpPr>
          <p:cNvPr id="2" name="Title 1"/>
          <p:cNvSpPr>
            <a:spLocks noGrp="1"/>
          </p:cNvSpPr>
          <p:nvPr>
            <p:ph type="title"/>
          </p:nvPr>
        </p:nvSpPr>
        <p:spPr/>
        <p:txBody>
          <a:bodyPr/>
          <a:lstStyle/>
          <a:p>
            <a:r>
              <a:rPr lang="en-US" dirty="0"/>
              <a:t> Applications for the Enterprise</a:t>
            </a:r>
          </a:p>
        </p:txBody>
      </p:sp>
      <p:sp>
        <p:nvSpPr>
          <p:cNvPr id="3" name="Content Placeholder 2"/>
          <p:cNvSpPr>
            <a:spLocks noGrp="1"/>
          </p:cNvSpPr>
          <p:nvPr>
            <p:ph idx="1"/>
          </p:nvPr>
        </p:nvSpPr>
        <p:spPr>
          <a:xfrm>
            <a:off x="226422" y="1156063"/>
            <a:ext cx="8458200" cy="5410200"/>
          </a:xfrm>
        </p:spPr>
        <p:txBody>
          <a:bodyPr/>
          <a:lstStyle/>
          <a:p>
            <a:r>
              <a:rPr lang="en-US" dirty="0"/>
              <a:t>Enterprise Resource Planning (ERP) </a:t>
            </a:r>
          </a:p>
          <a:p>
            <a:pPr lvl="1"/>
            <a:r>
              <a:rPr lang="en-US" dirty="0"/>
              <a:t>ERP is software applications that utilize a central database for the entire organization</a:t>
            </a:r>
          </a:p>
          <a:p>
            <a:pPr lvl="1"/>
            <a:r>
              <a:rPr lang="en-US" dirty="0"/>
              <a:t>Enforce best practices</a:t>
            </a:r>
          </a:p>
          <a:p>
            <a:pPr lvl="1"/>
            <a:r>
              <a:rPr lang="en-US" dirty="0"/>
              <a:t>Supply Chain Management (SCM) module included</a:t>
            </a:r>
          </a:p>
          <a:p>
            <a:pPr lvl="1"/>
            <a:r>
              <a:rPr lang="en-US" dirty="0"/>
              <a:t>Can take 2 – 3 years to implement and lots of $$$</a:t>
            </a:r>
          </a:p>
          <a:p>
            <a:r>
              <a:rPr lang="en-US" dirty="0"/>
              <a:t>Supply Chain Management (SCM)</a:t>
            </a:r>
          </a:p>
          <a:p>
            <a:pPr lvl="1"/>
            <a:r>
              <a:rPr lang="en-US" dirty="0"/>
              <a:t>Inventory control, supplier links, distributor links	</a:t>
            </a:r>
          </a:p>
          <a:p>
            <a:r>
              <a:rPr lang="en-US" dirty="0"/>
              <a:t>Customer Relations Management (CRM)</a:t>
            </a:r>
          </a:p>
          <a:p>
            <a:pPr lvl="1"/>
            <a:r>
              <a:rPr lang="en-US" dirty="0"/>
              <a:t>Create relationships with customers</a:t>
            </a:r>
          </a:p>
          <a:p>
            <a:pPr lvl="1"/>
            <a:r>
              <a:rPr lang="en-US" dirty="0"/>
              <a:t>Salesforce is the current leader</a:t>
            </a:r>
          </a:p>
          <a:p>
            <a:pPr lvl="1"/>
            <a:r>
              <a:rPr lang="en-US" dirty="0"/>
              <a:t>UMUC chose Salesforce</a:t>
            </a:r>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19</a:t>
            </a:fld>
            <a:endParaRPr lang="en-US" altLang="en-US"/>
          </a:p>
        </p:txBody>
      </p:sp>
    </p:spTree>
    <p:extLst>
      <p:ext uri="{BB962C8B-B14F-4D97-AF65-F5344CB8AC3E}">
        <p14:creationId xmlns:p14="http://schemas.microsoft.com/office/powerpoint/2010/main" val="159942129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Chapter 2 – Computer Hardware</a:t>
            </a:r>
          </a:p>
        </p:txBody>
      </p:sp>
      <p:sp>
        <p:nvSpPr>
          <p:cNvPr id="3" name="Content Placeholder 2"/>
          <p:cNvSpPr>
            <a:spLocks noGrp="1"/>
          </p:cNvSpPr>
          <p:nvPr>
            <p:ph idx="1"/>
          </p:nvPr>
        </p:nvSpPr>
        <p:spPr/>
        <p:txBody>
          <a:bodyPr/>
          <a:lstStyle/>
          <a:p>
            <a:r>
              <a:rPr lang="en-US" dirty="0"/>
              <a:t>Computer hardware encompasses </a:t>
            </a:r>
            <a:r>
              <a:rPr lang="en-US" i="1" dirty="0">
                <a:solidFill>
                  <a:schemeClr val="accent2">
                    <a:lumMod val="75000"/>
                  </a:schemeClr>
                </a:solidFill>
              </a:rPr>
              <a:t>digital</a:t>
            </a:r>
            <a:r>
              <a:rPr lang="en-US" dirty="0"/>
              <a:t> devices that can be physically touched</a:t>
            </a:r>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2</a:t>
            </a:fld>
            <a:endParaRPr lang="en-US" altLang="en-US"/>
          </a:p>
        </p:txBody>
      </p:sp>
      <p:pic>
        <p:nvPicPr>
          <p:cNvPr id="6" name="Picture 5"/>
          <p:cNvPicPr>
            <a:picLocks noChangeAspect="1"/>
          </p:cNvPicPr>
          <p:nvPr/>
        </p:nvPicPr>
        <p:blipFill>
          <a:blip r:embed="rId2"/>
          <a:stretch>
            <a:fillRect/>
          </a:stretch>
        </p:blipFill>
        <p:spPr>
          <a:xfrm>
            <a:off x="156755" y="2116182"/>
            <a:ext cx="8535354" cy="4359366"/>
          </a:xfrm>
          <a:prstGeom prst="rect">
            <a:avLst/>
          </a:prstGeom>
        </p:spPr>
      </p:pic>
    </p:spTree>
    <p:extLst>
      <p:ext uri="{BB962C8B-B14F-4D97-AF65-F5344CB8AC3E}">
        <p14:creationId xmlns:p14="http://schemas.microsoft.com/office/powerpoint/2010/main" val="18566027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69726" y="1163818"/>
            <a:ext cx="2755174" cy="1817549"/>
          </a:xfrm>
          <a:prstGeom prst="rect">
            <a:avLst/>
          </a:prstGeom>
        </p:spPr>
      </p:pic>
      <p:sp>
        <p:nvSpPr>
          <p:cNvPr id="63491" name="Title 1"/>
          <p:cNvSpPr>
            <a:spLocks noGrp="1"/>
          </p:cNvSpPr>
          <p:nvPr>
            <p:ph type="title" idx="4294967295"/>
          </p:nvPr>
        </p:nvSpPr>
        <p:spPr/>
        <p:txBody>
          <a:bodyPr lIns="91440" tIns="45720" rIns="91440" bIns="45720" anchor="ctr"/>
          <a:lstStyle/>
          <a:p>
            <a:r>
              <a:rPr lang="en-US" altLang="en-US" dirty="0"/>
              <a:t>Chapter 5 – Networking </a:t>
            </a:r>
          </a:p>
        </p:txBody>
      </p:sp>
      <p:sp>
        <p:nvSpPr>
          <p:cNvPr id="63492" name="Content Placeholder 2"/>
          <p:cNvSpPr>
            <a:spLocks noGrp="1"/>
          </p:cNvSpPr>
          <p:nvPr>
            <p:ph sz="half" idx="4294967295"/>
          </p:nvPr>
        </p:nvSpPr>
        <p:spPr>
          <a:xfrm>
            <a:off x="182878" y="1194298"/>
            <a:ext cx="6257111" cy="5267325"/>
          </a:xfrm>
        </p:spPr>
        <p:txBody>
          <a:bodyPr lIns="91440" tIns="45720" rIns="91440" bIns="45720"/>
          <a:lstStyle/>
          <a:p>
            <a:r>
              <a:rPr lang="en-US" altLang="en-US" sz="2400" dirty="0"/>
              <a:t>A </a:t>
            </a:r>
            <a:r>
              <a:rPr lang="en-US" altLang="en-US" sz="2400" dirty="0">
                <a:solidFill>
                  <a:srgbClr val="0033CC"/>
                </a:solidFill>
              </a:rPr>
              <a:t>Network</a:t>
            </a:r>
            <a:r>
              <a:rPr lang="en-US" altLang="en-US" sz="2400" dirty="0"/>
              <a:t> is a collection of computers and devices connected together via transmission media </a:t>
            </a:r>
          </a:p>
          <a:p>
            <a:r>
              <a:rPr lang="en-US" altLang="en-US" sz="2400" dirty="0">
                <a:solidFill>
                  <a:schemeClr val="accent2">
                    <a:lumMod val="75000"/>
                  </a:schemeClr>
                </a:solidFill>
              </a:rPr>
              <a:t>Ethernet</a:t>
            </a:r>
            <a:r>
              <a:rPr lang="en-US" altLang="en-US" sz="2400" dirty="0"/>
              <a:t> is standard protocol used for  LAN=Local Area Network (Wired)</a:t>
            </a:r>
          </a:p>
          <a:p>
            <a:r>
              <a:rPr lang="en-US" altLang="en-US" sz="2400" dirty="0">
                <a:solidFill>
                  <a:schemeClr val="accent2">
                    <a:lumMod val="75000"/>
                  </a:schemeClr>
                </a:solidFill>
              </a:rPr>
              <a:t>Wi-Fi</a:t>
            </a:r>
            <a:r>
              <a:rPr lang="en-US" altLang="en-US" sz="2400" dirty="0"/>
              <a:t> is a wireless LAN using radio</a:t>
            </a:r>
            <a:endParaRPr lang="en-US" altLang="en-US" sz="1600" dirty="0"/>
          </a:p>
          <a:p>
            <a:r>
              <a:rPr lang="en-US" altLang="en-US" sz="2400" dirty="0"/>
              <a:t>Mobile Networks: </a:t>
            </a:r>
            <a:r>
              <a:rPr lang="en-US" altLang="en-US" sz="2400" dirty="0">
                <a:solidFill>
                  <a:schemeClr val="accent2">
                    <a:lumMod val="75000"/>
                  </a:schemeClr>
                </a:solidFill>
              </a:rPr>
              <a:t>3G</a:t>
            </a:r>
            <a:r>
              <a:rPr lang="en-US" altLang="en-US" sz="2400" dirty="0"/>
              <a:t>, </a:t>
            </a:r>
            <a:r>
              <a:rPr lang="en-US" altLang="en-US" sz="2400" dirty="0">
                <a:solidFill>
                  <a:schemeClr val="accent2">
                    <a:lumMod val="75000"/>
                  </a:schemeClr>
                </a:solidFill>
              </a:rPr>
              <a:t>4G</a:t>
            </a:r>
            <a:r>
              <a:rPr lang="en-US" altLang="en-US" sz="2400" dirty="0"/>
              <a:t>, </a:t>
            </a:r>
            <a:r>
              <a:rPr lang="en-US" altLang="en-US" sz="2400" dirty="0" err="1"/>
              <a:t>WiMax</a:t>
            </a:r>
            <a:endParaRPr lang="en-US" altLang="en-US" sz="2400" dirty="0"/>
          </a:p>
          <a:p>
            <a:r>
              <a:rPr lang="en-US" altLang="en-US" sz="2400" dirty="0">
                <a:solidFill>
                  <a:srgbClr val="0033CC"/>
                </a:solidFill>
              </a:rPr>
              <a:t>Internet</a:t>
            </a:r>
            <a:r>
              <a:rPr lang="en-US" altLang="en-US" sz="2400" dirty="0">
                <a:solidFill>
                  <a:srgbClr val="DB7531"/>
                </a:solidFill>
              </a:rPr>
              <a:t> </a:t>
            </a:r>
            <a:r>
              <a:rPr lang="en-US" altLang="en-US" sz="2400" dirty="0"/>
              <a:t>is a worldwide collection </a:t>
            </a:r>
            <a:br>
              <a:rPr lang="en-US" altLang="en-US" sz="2400" dirty="0"/>
            </a:br>
            <a:r>
              <a:rPr lang="en-US" altLang="en-US" sz="2400" dirty="0"/>
              <a:t>of interconnecting networks that connects millions of worldwide</a:t>
            </a:r>
          </a:p>
          <a:p>
            <a:r>
              <a:rPr lang="en-US" altLang="en-US" sz="2400" dirty="0">
                <a:solidFill>
                  <a:schemeClr val="accent2">
                    <a:lumMod val="75000"/>
                  </a:schemeClr>
                </a:solidFill>
              </a:rPr>
              <a:t>Intranet</a:t>
            </a:r>
            <a:r>
              <a:rPr lang="en-US" altLang="en-US" sz="2400" dirty="0"/>
              <a:t> is only accessible within corporate networks</a:t>
            </a:r>
          </a:p>
          <a:p>
            <a:r>
              <a:rPr lang="en-US" altLang="en-US" sz="2400" dirty="0">
                <a:solidFill>
                  <a:schemeClr val="accent2">
                    <a:lumMod val="75000"/>
                  </a:schemeClr>
                </a:solidFill>
              </a:rPr>
              <a:t>Extranet</a:t>
            </a:r>
            <a:r>
              <a:rPr lang="en-US" altLang="en-US" sz="2400" dirty="0"/>
              <a:t> connects with suppliers, partners, and customers</a:t>
            </a:r>
          </a:p>
          <a:p>
            <a:endParaRPr lang="en-US" altLang="en-US" sz="2400" dirty="0"/>
          </a:p>
          <a:p>
            <a:endParaRPr lang="en-US" altLang="en-US" sz="2400" dirty="0"/>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9B39A528-D771-439F-97B3-2AD7705EE2F8}" type="slidenum">
              <a:rPr lang="en-US" altLang="en-US" smtClean="0"/>
              <a:pPr/>
              <a:t>20</a:t>
            </a:fld>
            <a:endParaRPr lang="en-US" altLang="en-US"/>
          </a:p>
        </p:txBody>
      </p:sp>
      <p:pic>
        <p:nvPicPr>
          <p:cNvPr id="8" name="Picture 7"/>
          <p:cNvPicPr>
            <a:picLocks noChangeAspect="1"/>
          </p:cNvPicPr>
          <p:nvPr/>
        </p:nvPicPr>
        <p:blipFill>
          <a:blip r:embed="rId4"/>
          <a:stretch>
            <a:fillRect/>
          </a:stretch>
        </p:blipFill>
        <p:spPr>
          <a:xfrm>
            <a:off x="5407497" y="3540034"/>
            <a:ext cx="3317404" cy="2987767"/>
          </a:xfrm>
          <a:prstGeom prst="rect">
            <a:avLst/>
          </a:prstGeom>
        </p:spPr>
      </p:pic>
    </p:spTree>
    <p:extLst>
      <p:ext uri="{BB962C8B-B14F-4D97-AF65-F5344CB8AC3E}">
        <p14:creationId xmlns:p14="http://schemas.microsoft.com/office/powerpoint/2010/main" val="167347270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1000"/>
              <a:t>Copyright © 2018  R.M. Laurie</a:t>
            </a:r>
          </a:p>
        </p:txBody>
      </p:sp>
      <p:sp>
        <p:nvSpPr>
          <p:cNvPr id="21507" name="Slide Number Placeholder 4"/>
          <p:cNvSpPr>
            <a:spLocks noGrp="1"/>
          </p:cNvSpPr>
          <p:nvPr>
            <p:ph type="sldNum" sz="quarter" idx="11"/>
          </p:nvPr>
        </p:nvSpPr>
        <p:spPr>
          <a:noFill/>
        </p:spPr>
        <p:txBody>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fld id="{4661C02D-8617-4BAE-9B0B-45D42DB73D6A}" type="slidenum">
              <a:rPr lang="en-US" altLang="en-US" sz="1000" smtClean="0"/>
              <a:pPr/>
              <a:t>21</a:t>
            </a:fld>
            <a:endParaRPr lang="en-US" altLang="en-US" sz="1000"/>
          </a:p>
        </p:txBody>
      </p:sp>
      <p:sp>
        <p:nvSpPr>
          <p:cNvPr id="21508" name="Line 2"/>
          <p:cNvSpPr>
            <a:spLocks noChangeShapeType="1"/>
          </p:cNvSpPr>
          <p:nvPr/>
        </p:nvSpPr>
        <p:spPr bwMode="auto">
          <a:xfrm>
            <a:off x="6119813" y="3392488"/>
            <a:ext cx="612775" cy="323850"/>
          </a:xfrm>
          <a:prstGeom prst="line">
            <a:avLst/>
          </a:prstGeom>
          <a:noFill/>
          <a:ln w="76200">
            <a:solidFill>
              <a:srgbClr val="0099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09" name="Rectangle 3"/>
          <p:cNvSpPr>
            <a:spLocks noChangeArrowheads="1"/>
          </p:cNvSpPr>
          <p:nvPr/>
        </p:nvSpPr>
        <p:spPr bwMode="auto">
          <a:xfrm>
            <a:off x="685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21510" name="Rectangle 4"/>
          <p:cNvSpPr>
            <a:spLocks noGrp="1" noChangeArrowheads="1"/>
          </p:cNvSpPr>
          <p:nvPr>
            <p:ph type="title"/>
          </p:nvPr>
        </p:nvSpPr>
        <p:spPr>
          <a:xfrm>
            <a:off x="457200" y="133350"/>
            <a:ext cx="8229600" cy="93027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ltLang="en-US"/>
              <a:t>TCP/IP Internetworking Protocols</a:t>
            </a:r>
          </a:p>
        </p:txBody>
      </p:sp>
      <p:sp>
        <p:nvSpPr>
          <p:cNvPr id="21511" name="Text Box 5"/>
          <p:cNvSpPr txBox="1">
            <a:spLocks noChangeArrowheads="1"/>
          </p:cNvSpPr>
          <p:nvPr/>
        </p:nvSpPr>
        <p:spPr bwMode="auto">
          <a:xfrm>
            <a:off x="304800" y="1295400"/>
            <a:ext cx="845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2000" b="1"/>
              <a:t>Client contacts server specified by </a:t>
            </a:r>
            <a:r>
              <a:rPr lang="en-US" altLang="en-US" sz="2000" b="1" i="1">
                <a:solidFill>
                  <a:srgbClr val="0000CC"/>
                </a:solidFill>
              </a:rPr>
              <a:t>URL =Uniform Resource Locator</a:t>
            </a:r>
          </a:p>
        </p:txBody>
      </p:sp>
      <p:pic>
        <p:nvPicPr>
          <p:cNvPr id="21512" name="Picture 6" descr="j019743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56525" y="2097088"/>
            <a:ext cx="7397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7" descr="j025153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0388" y="2005013"/>
            <a:ext cx="1406525" cy="135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4" name="Picture 8" descr="BS01577_"/>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7375" y="5238750"/>
            <a:ext cx="1241425" cy="121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5" name="Picture 9" descr="BS01578_"/>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6588" y="3522663"/>
            <a:ext cx="13684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6" name="Line 10"/>
          <p:cNvSpPr>
            <a:spLocks noChangeShapeType="1"/>
          </p:cNvSpPr>
          <p:nvPr/>
        </p:nvSpPr>
        <p:spPr bwMode="auto">
          <a:xfrm>
            <a:off x="1371600" y="6003925"/>
            <a:ext cx="762000" cy="0"/>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17" name="Line 11"/>
          <p:cNvSpPr>
            <a:spLocks noChangeShapeType="1"/>
          </p:cNvSpPr>
          <p:nvPr/>
        </p:nvSpPr>
        <p:spPr bwMode="auto">
          <a:xfrm>
            <a:off x="1524000" y="4479925"/>
            <a:ext cx="609600" cy="0"/>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18" name="Line 12"/>
          <p:cNvSpPr>
            <a:spLocks noChangeShapeType="1"/>
          </p:cNvSpPr>
          <p:nvPr/>
        </p:nvSpPr>
        <p:spPr bwMode="auto">
          <a:xfrm>
            <a:off x="1828800" y="2879725"/>
            <a:ext cx="330200" cy="9525"/>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19" name="Line 13"/>
          <p:cNvSpPr>
            <a:spLocks noChangeShapeType="1"/>
          </p:cNvSpPr>
          <p:nvPr/>
        </p:nvSpPr>
        <p:spPr bwMode="auto">
          <a:xfrm flipV="1">
            <a:off x="2133600" y="2879725"/>
            <a:ext cx="0" cy="3124200"/>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20" name="Text Box 14"/>
          <p:cNvSpPr txBox="1">
            <a:spLocks noChangeArrowheads="1"/>
          </p:cNvSpPr>
          <p:nvPr/>
        </p:nvSpPr>
        <p:spPr bwMode="auto">
          <a:xfrm>
            <a:off x="2209800" y="4006850"/>
            <a:ext cx="1219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2000" b="1" i="1">
                <a:solidFill>
                  <a:srgbClr val="000099"/>
                </a:solidFill>
              </a:rPr>
              <a:t>Local </a:t>
            </a:r>
          </a:p>
          <a:p>
            <a:r>
              <a:rPr lang="en-US" altLang="en-US" sz="2000" b="1" i="1">
                <a:solidFill>
                  <a:srgbClr val="000099"/>
                </a:solidFill>
              </a:rPr>
              <a:t>Area</a:t>
            </a:r>
          </a:p>
          <a:p>
            <a:r>
              <a:rPr lang="en-US" altLang="en-US" sz="2000" b="1" i="1">
                <a:solidFill>
                  <a:srgbClr val="000099"/>
                </a:solidFill>
              </a:rPr>
              <a:t>Network</a:t>
            </a:r>
          </a:p>
        </p:txBody>
      </p:sp>
      <p:sp>
        <p:nvSpPr>
          <p:cNvPr id="21521" name="Text Box 15"/>
          <p:cNvSpPr txBox="1">
            <a:spLocks noChangeArrowheads="1"/>
          </p:cNvSpPr>
          <p:nvPr/>
        </p:nvSpPr>
        <p:spPr bwMode="auto">
          <a:xfrm>
            <a:off x="503238" y="1592263"/>
            <a:ext cx="2089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r"/>
            <a:r>
              <a:rPr lang="en-US" altLang="en-US" sz="1800" b="1" i="1">
                <a:solidFill>
                  <a:srgbClr val="000099"/>
                </a:solidFill>
              </a:rPr>
              <a:t>Client Computers</a:t>
            </a:r>
          </a:p>
          <a:p>
            <a:pPr algn="r"/>
            <a:r>
              <a:rPr lang="en-US" altLang="en-US" sz="1800" b="1" i="1">
                <a:solidFill>
                  <a:srgbClr val="0000CC"/>
                </a:solidFill>
              </a:rPr>
              <a:t>HTTP</a:t>
            </a:r>
          </a:p>
          <a:p>
            <a:pPr algn="r"/>
            <a:r>
              <a:rPr lang="en-US" altLang="en-US" sz="1800" b="1" i="1">
                <a:solidFill>
                  <a:srgbClr val="0000CC"/>
                </a:solidFill>
              </a:rPr>
              <a:t>TCP</a:t>
            </a:r>
          </a:p>
          <a:p>
            <a:pPr algn="r"/>
            <a:r>
              <a:rPr lang="en-US" altLang="en-US" sz="1800" b="1" i="1">
                <a:solidFill>
                  <a:srgbClr val="0000CC"/>
                </a:solidFill>
              </a:rPr>
              <a:t>IP</a:t>
            </a:r>
          </a:p>
        </p:txBody>
      </p:sp>
      <p:sp>
        <p:nvSpPr>
          <p:cNvPr id="21522" name="Rectangle 16"/>
          <p:cNvSpPr>
            <a:spLocks noChangeArrowheads="1"/>
          </p:cNvSpPr>
          <p:nvPr/>
        </p:nvSpPr>
        <p:spPr bwMode="auto">
          <a:xfrm>
            <a:off x="2484438" y="2889250"/>
            <a:ext cx="914400" cy="755650"/>
          </a:xfrm>
          <a:prstGeom prst="rect">
            <a:avLst/>
          </a:prstGeom>
          <a:solidFill>
            <a:srgbClr val="CCFFCC"/>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r>
              <a:rPr lang="en-US" altLang="en-US" sz="1800" b="1" i="1"/>
              <a:t>Router</a:t>
            </a:r>
            <a:br>
              <a:rPr lang="en-US" altLang="en-US" sz="1800" b="1" i="1"/>
            </a:br>
            <a:r>
              <a:rPr lang="en-US" altLang="en-US" sz="1800" b="1" i="1">
                <a:solidFill>
                  <a:srgbClr val="0000CC"/>
                </a:solidFill>
              </a:rPr>
              <a:t>IP</a:t>
            </a:r>
          </a:p>
        </p:txBody>
      </p:sp>
      <p:sp>
        <p:nvSpPr>
          <p:cNvPr id="21523" name="Line 17"/>
          <p:cNvSpPr>
            <a:spLocks noChangeShapeType="1"/>
          </p:cNvSpPr>
          <p:nvPr/>
        </p:nvSpPr>
        <p:spPr bwMode="auto">
          <a:xfrm flipV="1">
            <a:off x="6048375" y="2824163"/>
            <a:ext cx="604838" cy="209550"/>
          </a:xfrm>
          <a:prstGeom prst="line">
            <a:avLst/>
          </a:prstGeom>
          <a:noFill/>
          <a:ln w="76200">
            <a:solidFill>
              <a:srgbClr val="0099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24" name="Line 18"/>
          <p:cNvSpPr>
            <a:spLocks noChangeShapeType="1"/>
          </p:cNvSpPr>
          <p:nvPr/>
        </p:nvSpPr>
        <p:spPr bwMode="auto">
          <a:xfrm>
            <a:off x="3384550" y="3284538"/>
            <a:ext cx="457200" cy="0"/>
          </a:xfrm>
          <a:prstGeom prst="line">
            <a:avLst/>
          </a:prstGeom>
          <a:noFill/>
          <a:ln w="76200">
            <a:solidFill>
              <a:srgbClr val="0099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25" name="Oval 19"/>
          <p:cNvSpPr>
            <a:spLocks noChangeArrowheads="1"/>
          </p:cNvSpPr>
          <p:nvPr/>
        </p:nvSpPr>
        <p:spPr bwMode="auto">
          <a:xfrm>
            <a:off x="3635375" y="2744788"/>
            <a:ext cx="2667000" cy="1189037"/>
          </a:xfrm>
          <a:prstGeom prst="ellipse">
            <a:avLst/>
          </a:prstGeom>
          <a:solidFill>
            <a:srgbClr val="CCECFF"/>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r>
              <a:rPr lang="en-US" altLang="en-US" sz="2400" b="1" i="1"/>
              <a:t>The Internet</a:t>
            </a:r>
            <a:br>
              <a:rPr lang="en-US" altLang="en-US" sz="2400" b="1" i="1"/>
            </a:br>
            <a:r>
              <a:rPr lang="en-US" altLang="en-US" sz="2400" b="1" i="1"/>
              <a:t>Infrastructure</a:t>
            </a:r>
          </a:p>
        </p:txBody>
      </p:sp>
      <p:sp>
        <p:nvSpPr>
          <p:cNvPr id="21526" name="Line 20"/>
          <p:cNvSpPr>
            <a:spLocks noChangeShapeType="1"/>
          </p:cNvSpPr>
          <p:nvPr/>
        </p:nvSpPr>
        <p:spPr bwMode="auto">
          <a:xfrm>
            <a:off x="7192963" y="2865438"/>
            <a:ext cx="609600" cy="0"/>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27" name="Text Box 21"/>
          <p:cNvSpPr txBox="1">
            <a:spLocks noChangeArrowheads="1"/>
          </p:cNvSpPr>
          <p:nvPr/>
        </p:nvSpPr>
        <p:spPr bwMode="auto">
          <a:xfrm>
            <a:off x="6372225" y="1665288"/>
            <a:ext cx="216535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1800" b="1" i="1">
                <a:solidFill>
                  <a:srgbClr val="000099"/>
                </a:solidFill>
              </a:rPr>
              <a:t>Server Computers</a:t>
            </a:r>
            <a:br>
              <a:rPr lang="en-US" altLang="en-US" sz="1800" b="1" i="1">
                <a:solidFill>
                  <a:srgbClr val="000099"/>
                </a:solidFill>
              </a:rPr>
            </a:br>
            <a:endParaRPr lang="en-US" altLang="en-US" sz="1200" b="1" i="1">
              <a:solidFill>
                <a:srgbClr val="000099"/>
              </a:solidFill>
            </a:endParaRPr>
          </a:p>
        </p:txBody>
      </p:sp>
      <p:pic>
        <p:nvPicPr>
          <p:cNvPr id="21528" name="Picture 22" descr="j019743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75575" y="3429000"/>
            <a:ext cx="73977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9" name="Line 23"/>
          <p:cNvSpPr>
            <a:spLocks noChangeShapeType="1"/>
          </p:cNvSpPr>
          <p:nvPr/>
        </p:nvSpPr>
        <p:spPr bwMode="auto">
          <a:xfrm>
            <a:off x="7245350" y="3757613"/>
            <a:ext cx="609600" cy="0"/>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30" name="Rectangle 24"/>
          <p:cNvSpPr>
            <a:spLocks noGrp="1" noChangeArrowheads="1"/>
          </p:cNvSpPr>
          <p:nvPr>
            <p:ph type="body" idx="1"/>
          </p:nvPr>
        </p:nvSpPr>
        <p:spPr>
          <a:xfrm>
            <a:off x="3384550" y="4059238"/>
            <a:ext cx="5329238" cy="2430462"/>
          </a:xfrm>
          <a:noFill/>
        </p:spPr>
        <p:txBody>
          <a:bodyPr/>
          <a:lstStyle/>
          <a:p>
            <a:r>
              <a:rPr lang="en-US" altLang="en-US" sz="2400" i="1">
                <a:solidFill>
                  <a:srgbClr val="0000CC"/>
                </a:solidFill>
              </a:rPr>
              <a:t>IP</a:t>
            </a:r>
            <a:r>
              <a:rPr lang="en-US" altLang="en-US" sz="2000">
                <a:solidFill>
                  <a:srgbClr val="0000CC"/>
                </a:solidFill>
              </a:rPr>
              <a:t> </a:t>
            </a:r>
            <a:r>
              <a:rPr lang="en-US" altLang="en-US" sz="2000"/>
              <a:t>= Internet Protocol</a:t>
            </a:r>
          </a:p>
          <a:p>
            <a:pPr lvl="1"/>
            <a:r>
              <a:rPr lang="en-US" altLang="en-US" sz="2000"/>
              <a:t>Provides end to end communication</a:t>
            </a:r>
          </a:p>
          <a:p>
            <a:r>
              <a:rPr lang="en-US" altLang="en-US" sz="2400" i="1">
                <a:solidFill>
                  <a:srgbClr val="0000CC"/>
                </a:solidFill>
              </a:rPr>
              <a:t>TCP</a:t>
            </a:r>
            <a:r>
              <a:rPr lang="en-US" altLang="en-US" sz="2000"/>
              <a:t> = Transmission Control Protocol</a:t>
            </a:r>
          </a:p>
          <a:p>
            <a:pPr lvl="1"/>
            <a:r>
              <a:rPr lang="en-US" altLang="en-US" sz="2000"/>
              <a:t>Provides reliable data transport</a:t>
            </a:r>
          </a:p>
          <a:p>
            <a:r>
              <a:rPr lang="en-US" altLang="en-US" sz="2400" i="1">
                <a:solidFill>
                  <a:srgbClr val="0000CC"/>
                </a:solidFill>
              </a:rPr>
              <a:t>HTTP</a:t>
            </a:r>
            <a:r>
              <a:rPr lang="en-US" altLang="en-US" sz="2400"/>
              <a:t> </a:t>
            </a:r>
            <a:r>
              <a:rPr lang="en-US" altLang="en-US" sz="2000"/>
              <a:t>= Hyper-Text Transfer Protocol</a:t>
            </a:r>
          </a:p>
          <a:p>
            <a:pPr lvl="1"/>
            <a:r>
              <a:rPr lang="en-US" altLang="en-US" sz="2000"/>
              <a:t>Provides Application Facilities</a:t>
            </a:r>
          </a:p>
        </p:txBody>
      </p:sp>
      <p:sp>
        <p:nvSpPr>
          <p:cNvPr id="21531" name="Line 25"/>
          <p:cNvSpPr>
            <a:spLocks noChangeShapeType="1"/>
          </p:cNvSpPr>
          <p:nvPr/>
        </p:nvSpPr>
        <p:spPr bwMode="auto">
          <a:xfrm>
            <a:off x="2159000" y="3249613"/>
            <a:ext cx="330200" cy="9525"/>
          </a:xfrm>
          <a:prstGeom prst="line">
            <a:avLst/>
          </a:prstGeom>
          <a:noFill/>
          <a:ln w="76200">
            <a:solidFill>
              <a:srgbClr val="0000FF"/>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532" name="Rectangle 26"/>
          <p:cNvSpPr>
            <a:spLocks noChangeArrowheads="1"/>
          </p:cNvSpPr>
          <p:nvPr/>
        </p:nvSpPr>
        <p:spPr bwMode="auto">
          <a:xfrm>
            <a:off x="6551613" y="3392488"/>
            <a:ext cx="914400" cy="755650"/>
          </a:xfrm>
          <a:prstGeom prst="rect">
            <a:avLst/>
          </a:prstGeom>
          <a:solidFill>
            <a:srgbClr val="CCFFCC"/>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r>
              <a:rPr lang="en-US" altLang="en-US" sz="1800" b="1" i="1"/>
              <a:t>Router</a:t>
            </a:r>
            <a:br>
              <a:rPr lang="en-US" altLang="en-US" sz="1800" b="1" i="1"/>
            </a:br>
            <a:r>
              <a:rPr lang="en-US" altLang="en-US" sz="1800" b="1" i="1">
                <a:solidFill>
                  <a:srgbClr val="0000CC"/>
                </a:solidFill>
              </a:rPr>
              <a:t>IP</a:t>
            </a:r>
          </a:p>
        </p:txBody>
      </p:sp>
      <p:sp>
        <p:nvSpPr>
          <p:cNvPr id="21533" name="Rectangle 27"/>
          <p:cNvSpPr>
            <a:spLocks noChangeArrowheads="1"/>
          </p:cNvSpPr>
          <p:nvPr/>
        </p:nvSpPr>
        <p:spPr bwMode="auto">
          <a:xfrm>
            <a:off x="6551613" y="2420938"/>
            <a:ext cx="914400" cy="755650"/>
          </a:xfrm>
          <a:prstGeom prst="rect">
            <a:avLst/>
          </a:prstGeom>
          <a:solidFill>
            <a:srgbClr val="CCFFCC"/>
          </a:solidFill>
          <a:ln w="381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r>
              <a:rPr lang="en-US" altLang="en-US" sz="1800" b="1" i="1"/>
              <a:t>Router</a:t>
            </a:r>
            <a:br>
              <a:rPr lang="en-US" altLang="en-US" sz="1800" b="1" i="1"/>
            </a:br>
            <a:r>
              <a:rPr lang="en-US" altLang="en-US" sz="1800" b="1" i="1">
                <a:solidFill>
                  <a:srgbClr val="0000CC"/>
                </a:solidFill>
              </a:rPr>
              <a:t>IP</a:t>
            </a:r>
          </a:p>
        </p:txBody>
      </p:sp>
      <p:sp>
        <p:nvSpPr>
          <p:cNvPr id="21534" name="Rectangle 28"/>
          <p:cNvSpPr>
            <a:spLocks noChangeArrowheads="1"/>
          </p:cNvSpPr>
          <p:nvPr/>
        </p:nvSpPr>
        <p:spPr bwMode="auto">
          <a:xfrm>
            <a:off x="6083300" y="1952625"/>
            <a:ext cx="17287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1800" b="1" i="1">
                <a:solidFill>
                  <a:srgbClr val="0000CC"/>
                </a:solidFill>
              </a:rPr>
              <a:t>HTTP, TCP, IP</a:t>
            </a:r>
          </a:p>
        </p:txBody>
      </p:sp>
      <p:sp>
        <p:nvSpPr>
          <p:cNvPr id="21535" name="Text Box 29"/>
          <p:cNvSpPr txBox="1">
            <a:spLocks noChangeArrowheads="1"/>
          </p:cNvSpPr>
          <p:nvPr/>
        </p:nvSpPr>
        <p:spPr bwMode="auto">
          <a:xfrm>
            <a:off x="381000" y="6461125"/>
            <a:ext cx="6172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1800" b="1">
                <a:solidFill>
                  <a:srgbClr val="0000CC"/>
                </a:solidFill>
                <a:hlinkClick r:id="rId7"/>
              </a:rPr>
              <a:t>How the Internet Works = http://youtu.be/7_LPdttKXPc</a:t>
            </a:r>
            <a:endParaRPr lang="en-US" altLang="en-US" sz="1800" b="1">
              <a:solidFill>
                <a:srgbClr val="0000CC"/>
              </a:solidFill>
            </a:endParaRPr>
          </a:p>
        </p:txBody>
      </p:sp>
    </p:spTree>
    <p:extLst>
      <p:ext uri="{BB962C8B-B14F-4D97-AF65-F5344CB8AC3E}">
        <p14:creationId xmlns:p14="http://schemas.microsoft.com/office/powerpoint/2010/main" val="2110836001"/>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304800" y="4671012"/>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27651" name="Rectangle 3"/>
          <p:cNvSpPr>
            <a:spLocks noChangeArrowheads="1"/>
          </p:cNvSpPr>
          <p:nvPr/>
        </p:nvSpPr>
        <p:spPr bwMode="auto">
          <a:xfrm>
            <a:off x="2743200" y="4671012"/>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endParaRPr lang="en-US" altLang="en-US"/>
          </a:p>
        </p:txBody>
      </p:sp>
      <p:sp>
        <p:nvSpPr>
          <p:cNvPr id="27652" name="Rectangle 4"/>
          <p:cNvSpPr>
            <a:spLocks noGrp="1" noChangeArrowheads="1"/>
          </p:cNvSpPr>
          <p:nvPr>
            <p:ph type="title"/>
          </p:nvPr>
        </p:nvSpPr>
        <p:spPr>
          <a:xfrm>
            <a:off x="457200" y="184150"/>
            <a:ext cx="7772400" cy="784225"/>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lstStyle/>
          <a:p>
            <a:r>
              <a:rPr lang="en-US" altLang="en-US" dirty="0"/>
              <a:t>Accessing the World Wide Web</a:t>
            </a:r>
          </a:p>
        </p:txBody>
      </p:sp>
      <p:sp>
        <p:nvSpPr>
          <p:cNvPr id="27653" name="Rectangle 5"/>
          <p:cNvSpPr>
            <a:spLocks noGrp="1" noChangeArrowheads="1"/>
          </p:cNvSpPr>
          <p:nvPr>
            <p:ph type="body" idx="1"/>
          </p:nvPr>
        </p:nvSpPr>
        <p:spPr>
          <a:xfrm>
            <a:off x="215900" y="1160463"/>
            <a:ext cx="8604250" cy="53340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a:lnSpc>
                <a:spcPct val="90000"/>
              </a:lnSpc>
            </a:pPr>
            <a:r>
              <a:rPr lang="en-US" altLang="en-US" sz="2800" dirty="0"/>
              <a:t>The World Wide Web utilizes the Internet </a:t>
            </a:r>
          </a:p>
          <a:p>
            <a:pPr>
              <a:lnSpc>
                <a:spcPct val="90000"/>
              </a:lnSpc>
            </a:pPr>
            <a:r>
              <a:rPr lang="en-US" altLang="en-US" sz="2800" dirty="0"/>
              <a:t>HTTP (Hyper Text Transfer Protocol) accesses web sites files located on the web server </a:t>
            </a:r>
          </a:p>
          <a:p>
            <a:pPr>
              <a:lnSpc>
                <a:spcPct val="90000"/>
              </a:lnSpc>
            </a:pPr>
            <a:r>
              <a:rPr lang="en-US" altLang="en-US" sz="2800" dirty="0"/>
              <a:t>Each web site has </a:t>
            </a:r>
            <a:r>
              <a:rPr lang="en-US" altLang="en-US" sz="2800" dirty="0">
                <a:solidFill>
                  <a:srgbClr val="3366CC"/>
                </a:solidFill>
              </a:rPr>
              <a:t>URL</a:t>
            </a:r>
            <a:r>
              <a:rPr lang="en-US" altLang="en-US" sz="2400" dirty="0">
                <a:solidFill>
                  <a:srgbClr val="3366CC"/>
                </a:solidFill>
              </a:rPr>
              <a:t> (Uniform Resource Locator)</a:t>
            </a:r>
          </a:p>
          <a:p>
            <a:pPr lvl="1">
              <a:lnSpc>
                <a:spcPct val="90000"/>
              </a:lnSpc>
              <a:buClr>
                <a:srgbClr val="336699"/>
              </a:buClr>
            </a:pPr>
            <a:r>
              <a:rPr lang="en-US" altLang="en-US" sz="2400" dirty="0"/>
              <a:t>http://www.islandman</a:t>
            </a:r>
            <a:r>
              <a:rPr lang="en-US" altLang="en-US" sz="2400" dirty="0">
                <a:solidFill>
                  <a:srgbClr val="009900"/>
                </a:solidFill>
              </a:rPr>
              <a:t>.org</a:t>
            </a:r>
          </a:p>
          <a:p>
            <a:pPr lvl="1">
              <a:lnSpc>
                <a:spcPct val="90000"/>
              </a:lnSpc>
              <a:buClr>
                <a:srgbClr val="336699"/>
              </a:buClr>
            </a:pPr>
            <a:r>
              <a:rPr lang="en-US" altLang="en-US" sz="2400" dirty="0"/>
              <a:t>http://www.umuc</a:t>
            </a:r>
            <a:r>
              <a:rPr lang="en-US" altLang="en-US" sz="2400" dirty="0">
                <a:solidFill>
                  <a:srgbClr val="009900"/>
                </a:solidFill>
              </a:rPr>
              <a:t>.edu</a:t>
            </a:r>
          </a:p>
          <a:p>
            <a:pPr lvl="1">
              <a:lnSpc>
                <a:spcPct val="90000"/>
              </a:lnSpc>
              <a:buClr>
                <a:srgbClr val="336699"/>
              </a:buClr>
            </a:pPr>
            <a:r>
              <a:rPr lang="en-US" altLang="en-US" sz="2400" dirty="0"/>
              <a:t>http://mail.yahoo</a:t>
            </a:r>
            <a:r>
              <a:rPr lang="en-US" altLang="en-US" sz="2400" dirty="0">
                <a:solidFill>
                  <a:srgbClr val="009900"/>
                </a:solidFill>
              </a:rPr>
              <a:t>.com</a:t>
            </a:r>
          </a:p>
          <a:p>
            <a:pPr lvl="1">
              <a:lnSpc>
                <a:spcPct val="120000"/>
              </a:lnSpc>
              <a:buClr>
                <a:srgbClr val="336699"/>
              </a:buClr>
              <a:buFont typeface="Wingdings" pitchFamily="2" charset="2"/>
              <a:buNone/>
            </a:pPr>
            <a:r>
              <a:rPr lang="en-US" altLang="en-US" sz="2800" dirty="0">
                <a:solidFill>
                  <a:srgbClr val="000099"/>
                </a:solidFill>
              </a:rPr>
              <a:t>http://www.umuc.edu/cs/courses/index.html</a:t>
            </a:r>
            <a:br>
              <a:rPr lang="en-US" altLang="en-US" dirty="0">
                <a:solidFill>
                  <a:srgbClr val="000099"/>
                </a:solidFill>
              </a:rPr>
            </a:br>
            <a:endParaRPr lang="en-US" altLang="en-US" dirty="0">
              <a:solidFill>
                <a:srgbClr val="000099"/>
              </a:solidFill>
            </a:endParaRPr>
          </a:p>
          <a:p>
            <a:pPr>
              <a:lnSpc>
                <a:spcPct val="90000"/>
              </a:lnSpc>
            </a:pPr>
            <a:r>
              <a:rPr lang="en-US" altLang="en-US" sz="2800" dirty="0">
                <a:solidFill>
                  <a:srgbClr val="3366CC"/>
                </a:solidFill>
              </a:rPr>
              <a:t>Domain Name Server</a:t>
            </a:r>
            <a:r>
              <a:rPr lang="en-US" altLang="en-US" sz="2800" dirty="0"/>
              <a:t> </a:t>
            </a:r>
            <a:r>
              <a:rPr lang="en-US" altLang="en-US" sz="2400" dirty="0"/>
              <a:t>matches URL with</a:t>
            </a:r>
            <a:r>
              <a:rPr lang="en-US" altLang="en-US" sz="2400" dirty="0">
                <a:solidFill>
                  <a:srgbClr val="CC0000"/>
                </a:solidFill>
              </a:rPr>
              <a:t> </a:t>
            </a:r>
            <a:r>
              <a:rPr lang="en-US" altLang="en-US" sz="2400" i="1" dirty="0">
                <a:solidFill>
                  <a:srgbClr val="CC0000"/>
                </a:solidFill>
              </a:rPr>
              <a:t>IP address</a:t>
            </a:r>
          </a:p>
          <a:p>
            <a:pPr lvl="1">
              <a:lnSpc>
                <a:spcPct val="70000"/>
              </a:lnSpc>
              <a:buClr>
                <a:srgbClr val="336699"/>
              </a:buClr>
            </a:pPr>
            <a:r>
              <a:rPr lang="en-US" altLang="en-US" sz="2400" dirty="0">
                <a:solidFill>
                  <a:srgbClr val="3366CC"/>
                </a:solidFill>
              </a:rPr>
              <a:t>www.nmcnet.edu</a:t>
            </a:r>
            <a:r>
              <a:rPr lang="en-US" altLang="en-US" sz="2400" dirty="0"/>
              <a:t>  </a:t>
            </a:r>
            <a:r>
              <a:rPr lang="en-US" altLang="en-US" sz="2400" dirty="0">
                <a:sym typeface="Wingdings" pitchFamily="2" charset="2"/>
              </a:rPr>
              <a:t></a:t>
            </a:r>
            <a:r>
              <a:rPr lang="en-US" altLang="en-US" sz="2400" dirty="0">
                <a:solidFill>
                  <a:srgbClr val="009900"/>
                </a:solidFill>
                <a:sym typeface="Wingdings" pitchFamily="2" charset="2"/>
              </a:rPr>
              <a:t> </a:t>
            </a:r>
            <a:r>
              <a:rPr lang="en-US" altLang="en-US" sz="2400" dirty="0">
                <a:solidFill>
                  <a:srgbClr val="CC0000"/>
                </a:solidFill>
              </a:rPr>
              <a:t>12</a:t>
            </a:r>
            <a:r>
              <a:rPr lang="en-US" altLang="en-US" sz="2400" dirty="0"/>
              <a:t>.</a:t>
            </a:r>
            <a:r>
              <a:rPr lang="en-US" altLang="en-US" sz="2400" dirty="0">
                <a:solidFill>
                  <a:srgbClr val="CC0000"/>
                </a:solidFill>
              </a:rPr>
              <a:t>178</a:t>
            </a:r>
            <a:r>
              <a:rPr lang="en-US" altLang="en-US" sz="2400" dirty="0"/>
              <a:t>.</a:t>
            </a:r>
            <a:r>
              <a:rPr lang="en-US" altLang="en-US" sz="2400" dirty="0">
                <a:solidFill>
                  <a:srgbClr val="CC0000"/>
                </a:solidFill>
              </a:rPr>
              <a:t>198</a:t>
            </a:r>
            <a:r>
              <a:rPr lang="en-US" altLang="en-US" sz="2400" dirty="0"/>
              <a:t>.</a:t>
            </a:r>
            <a:r>
              <a:rPr lang="en-US" altLang="en-US" sz="2400" dirty="0">
                <a:solidFill>
                  <a:srgbClr val="CC0000"/>
                </a:solidFill>
              </a:rPr>
              <a:t>111 </a:t>
            </a:r>
            <a:r>
              <a:rPr lang="en-US" altLang="en-US" sz="2400" b="0" dirty="0"/>
              <a:t> ( Octet &lt;= 255)</a:t>
            </a:r>
          </a:p>
          <a:p>
            <a:pPr lvl="1">
              <a:lnSpc>
                <a:spcPct val="70000"/>
              </a:lnSpc>
              <a:buClr>
                <a:srgbClr val="336699"/>
              </a:buClr>
            </a:pPr>
            <a:r>
              <a:rPr lang="en-US" altLang="en-US" sz="2400" dirty="0">
                <a:solidFill>
                  <a:srgbClr val="3366CC"/>
                </a:solidFill>
              </a:rPr>
              <a:t>www.whois.ws</a:t>
            </a:r>
            <a:r>
              <a:rPr lang="en-US" altLang="en-US" sz="2400" dirty="0"/>
              <a:t>  </a:t>
            </a:r>
            <a:r>
              <a:rPr lang="en-US" altLang="en-US" sz="2400" dirty="0">
                <a:sym typeface="Wingdings" pitchFamily="2" charset="2"/>
              </a:rPr>
              <a:t></a:t>
            </a:r>
            <a:r>
              <a:rPr lang="en-US" altLang="en-US" sz="2400" dirty="0">
                <a:solidFill>
                  <a:srgbClr val="009900"/>
                </a:solidFill>
                <a:sym typeface="Wingdings" pitchFamily="2" charset="2"/>
              </a:rPr>
              <a:t> </a:t>
            </a:r>
            <a:r>
              <a:rPr lang="en-US" altLang="en-US" sz="2400" dirty="0">
                <a:solidFill>
                  <a:srgbClr val="CC0000"/>
                </a:solidFill>
              </a:rPr>
              <a:t>69</a:t>
            </a:r>
            <a:r>
              <a:rPr lang="en-US" altLang="en-US" sz="2400" dirty="0"/>
              <a:t>.</a:t>
            </a:r>
            <a:r>
              <a:rPr lang="en-US" altLang="en-US" sz="2400" dirty="0">
                <a:solidFill>
                  <a:srgbClr val="CC0000"/>
                </a:solidFill>
              </a:rPr>
              <a:t>25</a:t>
            </a:r>
            <a:r>
              <a:rPr lang="en-US" altLang="en-US" sz="2400" dirty="0"/>
              <a:t>.</a:t>
            </a:r>
            <a:r>
              <a:rPr lang="en-US" altLang="en-US" sz="2400" dirty="0">
                <a:solidFill>
                  <a:srgbClr val="CC0000"/>
                </a:solidFill>
              </a:rPr>
              <a:t>212</a:t>
            </a:r>
            <a:r>
              <a:rPr lang="en-US" altLang="en-US" sz="2400" dirty="0"/>
              <a:t>.</a:t>
            </a:r>
            <a:r>
              <a:rPr lang="en-US" altLang="en-US" sz="2400" dirty="0">
                <a:solidFill>
                  <a:srgbClr val="CC0000"/>
                </a:solidFill>
              </a:rPr>
              <a:t>161</a:t>
            </a:r>
          </a:p>
        </p:txBody>
      </p:sp>
      <p:sp>
        <p:nvSpPr>
          <p:cNvPr id="27654" name="AutoShape 6"/>
          <p:cNvSpPr>
            <a:spLocks/>
          </p:cNvSpPr>
          <p:nvPr/>
        </p:nvSpPr>
        <p:spPr bwMode="auto">
          <a:xfrm rot="5400000" flipV="1">
            <a:off x="1143000" y="4290012"/>
            <a:ext cx="152400" cy="914400"/>
          </a:xfrm>
          <a:prstGeom prst="rightBrace">
            <a:avLst>
              <a:gd name="adj1" fmla="val 50000"/>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dirty="0">
                <a:solidFill>
                  <a:srgbClr val="A50021"/>
                </a:solidFill>
              </a:rPr>
              <a:t> </a:t>
            </a:r>
          </a:p>
        </p:txBody>
      </p:sp>
      <p:sp>
        <p:nvSpPr>
          <p:cNvPr id="27655" name="Rectangle 7"/>
          <p:cNvSpPr>
            <a:spLocks noChangeArrowheads="1"/>
          </p:cNvSpPr>
          <p:nvPr/>
        </p:nvSpPr>
        <p:spPr bwMode="auto">
          <a:xfrm>
            <a:off x="533400" y="4848812"/>
            <a:ext cx="7042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r>
              <a:rPr lang="en-US" altLang="en-US" sz="1800" b="1" i="1" dirty="0">
                <a:solidFill>
                  <a:srgbClr val="A50021"/>
                </a:solidFill>
              </a:rPr>
              <a:t>Protocol   Server  Domain       TLD       Folder Path                 File</a:t>
            </a:r>
          </a:p>
        </p:txBody>
      </p:sp>
      <p:sp>
        <p:nvSpPr>
          <p:cNvPr id="27656" name="AutoShape 8"/>
          <p:cNvSpPr>
            <a:spLocks/>
          </p:cNvSpPr>
          <p:nvPr/>
        </p:nvSpPr>
        <p:spPr bwMode="auto">
          <a:xfrm rot="5400000" flipV="1">
            <a:off x="2095500" y="4328112"/>
            <a:ext cx="152400" cy="838200"/>
          </a:xfrm>
          <a:prstGeom prst="rightBrace">
            <a:avLst>
              <a:gd name="adj1" fmla="val 45833"/>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a:solidFill>
                  <a:srgbClr val="A50021"/>
                </a:solidFill>
              </a:rPr>
              <a:t> </a:t>
            </a:r>
          </a:p>
        </p:txBody>
      </p:sp>
      <p:sp>
        <p:nvSpPr>
          <p:cNvPr id="27657" name="AutoShape 9"/>
          <p:cNvSpPr>
            <a:spLocks/>
          </p:cNvSpPr>
          <p:nvPr/>
        </p:nvSpPr>
        <p:spPr bwMode="auto">
          <a:xfrm rot="5400000" flipV="1">
            <a:off x="3082131" y="4332081"/>
            <a:ext cx="179387" cy="857250"/>
          </a:xfrm>
          <a:prstGeom prst="rightBrace">
            <a:avLst>
              <a:gd name="adj1" fmla="val 39823"/>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a:solidFill>
                  <a:srgbClr val="A50021"/>
                </a:solidFill>
              </a:rPr>
              <a:t> </a:t>
            </a:r>
          </a:p>
        </p:txBody>
      </p:sp>
      <p:sp>
        <p:nvSpPr>
          <p:cNvPr id="27658" name="AutoShape 10"/>
          <p:cNvSpPr>
            <a:spLocks/>
          </p:cNvSpPr>
          <p:nvPr/>
        </p:nvSpPr>
        <p:spPr bwMode="auto">
          <a:xfrm rot="5400000" flipV="1">
            <a:off x="3981450" y="4442412"/>
            <a:ext cx="152400" cy="609600"/>
          </a:xfrm>
          <a:prstGeom prst="rightBrace">
            <a:avLst>
              <a:gd name="adj1" fmla="val 33333"/>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a:solidFill>
                  <a:srgbClr val="A50021"/>
                </a:solidFill>
              </a:rPr>
              <a:t> </a:t>
            </a:r>
          </a:p>
        </p:txBody>
      </p:sp>
      <p:sp>
        <p:nvSpPr>
          <p:cNvPr id="27659" name="AutoShape 11"/>
          <p:cNvSpPr>
            <a:spLocks/>
          </p:cNvSpPr>
          <p:nvPr/>
        </p:nvSpPr>
        <p:spPr bwMode="auto">
          <a:xfrm rot="5400000" flipV="1">
            <a:off x="5314950" y="3870912"/>
            <a:ext cx="152400" cy="1752600"/>
          </a:xfrm>
          <a:prstGeom prst="rightBrace">
            <a:avLst>
              <a:gd name="adj1" fmla="val 95833"/>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a:solidFill>
                  <a:srgbClr val="A50021"/>
                </a:solidFill>
              </a:rPr>
              <a:t> </a:t>
            </a:r>
          </a:p>
        </p:txBody>
      </p:sp>
      <p:sp>
        <p:nvSpPr>
          <p:cNvPr id="27660" name="AutoShape 12"/>
          <p:cNvSpPr>
            <a:spLocks/>
          </p:cNvSpPr>
          <p:nvPr/>
        </p:nvSpPr>
        <p:spPr bwMode="auto">
          <a:xfrm rot="5400000" flipV="1">
            <a:off x="7219950" y="3870912"/>
            <a:ext cx="152400" cy="1752600"/>
          </a:xfrm>
          <a:prstGeom prst="rightBrace">
            <a:avLst>
              <a:gd name="adj1" fmla="val 95833"/>
              <a:gd name="adj2" fmla="val 50000"/>
            </a:avLst>
          </a:prstGeom>
          <a:noFill/>
          <a:ln w="28575">
            <a:solidFill>
              <a:srgbClr val="A5002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gn="ctr">
              <a:lnSpc>
                <a:spcPct val="80000"/>
              </a:lnSpc>
            </a:pPr>
            <a:r>
              <a:rPr lang="en-US" altLang="en-US" sz="2000" b="1" i="1">
                <a:solidFill>
                  <a:srgbClr val="A50021"/>
                </a:solidFill>
              </a:rPr>
              <a:t> </a:t>
            </a:r>
          </a:p>
        </p:txBody>
      </p:sp>
      <p:sp>
        <p:nvSpPr>
          <p:cNvPr id="27661" name="Rectangle 13"/>
          <p:cNvSpPr>
            <a:spLocks noChangeArrowheads="1"/>
          </p:cNvSpPr>
          <p:nvPr/>
        </p:nvSpPr>
        <p:spPr bwMode="auto">
          <a:xfrm>
            <a:off x="5448300" y="2901950"/>
            <a:ext cx="3276600" cy="142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sz="2800">
                <a:solidFill>
                  <a:schemeClr val="tx1"/>
                </a:solidFill>
                <a:latin typeface="Arial" pitchFamily="34" charset="0"/>
              </a:defRPr>
            </a:lvl1pPr>
            <a:lvl2pPr marL="742950" indent="-285750">
              <a:defRPr sz="2800">
                <a:solidFill>
                  <a:schemeClr val="tx1"/>
                </a:solidFill>
                <a:latin typeface="Arial" pitchFamily="34" charset="0"/>
              </a:defRPr>
            </a:lvl2pPr>
            <a:lvl3pPr marL="1143000" indent="-228600">
              <a:defRPr sz="2800">
                <a:solidFill>
                  <a:schemeClr val="tx1"/>
                </a:solidFill>
                <a:latin typeface="Arial" pitchFamily="34" charset="0"/>
              </a:defRPr>
            </a:lvl3pPr>
            <a:lvl4pPr marL="1600200" indent="-228600">
              <a:defRPr sz="2800">
                <a:solidFill>
                  <a:schemeClr val="tx1"/>
                </a:solidFill>
                <a:latin typeface="Arial" pitchFamily="34" charset="0"/>
              </a:defRPr>
            </a:lvl4pPr>
            <a:lvl5pPr marL="2057400" indent="-228600">
              <a:defRPr sz="2800">
                <a:solidFill>
                  <a:schemeClr val="tx1"/>
                </a:solidFill>
                <a:latin typeface="Arial" pitchFamily="34" charset="0"/>
              </a:defRPr>
            </a:lvl5pPr>
            <a:lvl6pPr marL="2514600" indent="-228600" eaLnBrk="0" fontAlgn="base" hangingPunct="0">
              <a:spcBef>
                <a:spcPct val="0"/>
              </a:spcBef>
              <a:spcAft>
                <a:spcPct val="0"/>
              </a:spcAft>
              <a:defRPr sz="2800">
                <a:solidFill>
                  <a:schemeClr val="tx1"/>
                </a:solidFill>
                <a:latin typeface="Arial" pitchFamily="34" charset="0"/>
              </a:defRPr>
            </a:lvl6pPr>
            <a:lvl7pPr marL="2971800" indent="-228600" eaLnBrk="0" fontAlgn="base" hangingPunct="0">
              <a:spcBef>
                <a:spcPct val="0"/>
              </a:spcBef>
              <a:spcAft>
                <a:spcPct val="0"/>
              </a:spcAft>
              <a:defRPr sz="2800">
                <a:solidFill>
                  <a:schemeClr val="tx1"/>
                </a:solidFill>
                <a:latin typeface="Arial" pitchFamily="34" charset="0"/>
              </a:defRPr>
            </a:lvl7pPr>
            <a:lvl8pPr marL="3429000" indent="-228600" eaLnBrk="0" fontAlgn="base" hangingPunct="0">
              <a:spcBef>
                <a:spcPct val="0"/>
              </a:spcBef>
              <a:spcAft>
                <a:spcPct val="0"/>
              </a:spcAft>
              <a:defRPr sz="2800">
                <a:solidFill>
                  <a:schemeClr val="tx1"/>
                </a:solidFill>
                <a:latin typeface="Arial" pitchFamily="34" charset="0"/>
              </a:defRPr>
            </a:lvl8pPr>
            <a:lvl9pPr marL="3886200" indent="-228600" eaLnBrk="0" fontAlgn="base" hangingPunct="0">
              <a:spcBef>
                <a:spcPct val="0"/>
              </a:spcBef>
              <a:spcAft>
                <a:spcPct val="0"/>
              </a:spcAft>
              <a:defRPr sz="2800">
                <a:solidFill>
                  <a:schemeClr val="tx1"/>
                </a:solidFill>
                <a:latin typeface="Arial" pitchFamily="34" charset="0"/>
              </a:defRPr>
            </a:lvl9pPr>
          </a:lstStyle>
          <a:p>
            <a:pPr>
              <a:lnSpc>
                <a:spcPct val="90000"/>
              </a:lnSpc>
              <a:spcBef>
                <a:spcPct val="20000"/>
              </a:spcBef>
              <a:buClr>
                <a:srgbClr val="336699"/>
              </a:buClr>
              <a:buSzPct val="80000"/>
              <a:buFont typeface="Wingdings" pitchFamily="2" charset="2"/>
              <a:buChar char="u"/>
            </a:pPr>
            <a:r>
              <a:rPr lang="en-US" altLang="en-US" sz="2000" b="1" dirty="0">
                <a:solidFill>
                  <a:srgbClr val="009900"/>
                </a:solidFill>
              </a:rPr>
              <a:t>.</a:t>
            </a:r>
            <a:r>
              <a:rPr lang="en-US" altLang="en-US" sz="2000" b="1" dirty="0" err="1">
                <a:solidFill>
                  <a:srgbClr val="009900"/>
                </a:solidFill>
              </a:rPr>
              <a:t>edu</a:t>
            </a:r>
            <a:r>
              <a:rPr lang="en-US" altLang="en-US" sz="2000" b="1" dirty="0">
                <a:solidFill>
                  <a:srgbClr val="009900"/>
                </a:solidFill>
              </a:rPr>
              <a:t> (education)</a:t>
            </a:r>
          </a:p>
          <a:p>
            <a:pPr>
              <a:lnSpc>
                <a:spcPct val="90000"/>
              </a:lnSpc>
              <a:spcBef>
                <a:spcPct val="20000"/>
              </a:spcBef>
              <a:buClr>
                <a:srgbClr val="336699"/>
              </a:buClr>
              <a:buSzPct val="80000"/>
              <a:buFont typeface="Wingdings" pitchFamily="2" charset="2"/>
              <a:buChar char="u"/>
            </a:pPr>
            <a:r>
              <a:rPr lang="en-US" altLang="en-US" sz="2000" b="1" dirty="0">
                <a:solidFill>
                  <a:srgbClr val="009900"/>
                </a:solidFill>
              </a:rPr>
              <a:t>.com (commercial)</a:t>
            </a:r>
          </a:p>
          <a:p>
            <a:pPr>
              <a:lnSpc>
                <a:spcPct val="90000"/>
              </a:lnSpc>
              <a:spcBef>
                <a:spcPct val="20000"/>
              </a:spcBef>
              <a:buClr>
                <a:srgbClr val="336699"/>
              </a:buClr>
              <a:buSzPct val="80000"/>
              <a:buFont typeface="Wingdings" pitchFamily="2" charset="2"/>
              <a:buChar char="u"/>
            </a:pPr>
            <a:r>
              <a:rPr lang="en-US" altLang="en-US" sz="2000" b="1" dirty="0">
                <a:solidFill>
                  <a:srgbClr val="009900"/>
                </a:solidFill>
              </a:rPr>
              <a:t>.</a:t>
            </a:r>
            <a:r>
              <a:rPr lang="en-US" altLang="en-US" sz="2000" b="1" dirty="0" err="1">
                <a:solidFill>
                  <a:srgbClr val="009900"/>
                </a:solidFill>
              </a:rPr>
              <a:t>gov</a:t>
            </a:r>
            <a:r>
              <a:rPr lang="en-US" altLang="en-US" sz="2000" b="1" dirty="0">
                <a:solidFill>
                  <a:srgbClr val="009900"/>
                </a:solidFill>
              </a:rPr>
              <a:t> (government)</a:t>
            </a:r>
          </a:p>
          <a:p>
            <a:pPr>
              <a:lnSpc>
                <a:spcPct val="90000"/>
              </a:lnSpc>
              <a:spcBef>
                <a:spcPct val="20000"/>
              </a:spcBef>
              <a:buClr>
                <a:srgbClr val="336699"/>
              </a:buClr>
              <a:buSzPct val="80000"/>
              <a:buFont typeface="Wingdings" pitchFamily="2" charset="2"/>
              <a:buChar char="u"/>
            </a:pPr>
            <a:r>
              <a:rPr lang="en-US" altLang="en-US" sz="2000" b="1" dirty="0">
                <a:solidFill>
                  <a:srgbClr val="009900"/>
                </a:solidFill>
              </a:rPr>
              <a:t>.org (non-profit)</a:t>
            </a:r>
          </a:p>
        </p:txBody>
      </p:sp>
      <p:sp>
        <p:nvSpPr>
          <p:cNvPr id="2" name="Footer Placeholder 1"/>
          <p:cNvSpPr>
            <a:spLocks noGrp="1"/>
          </p:cNvSpPr>
          <p:nvPr>
            <p:ph type="ftr" sz="quarter" idx="10"/>
          </p:nvPr>
        </p:nvSpPr>
        <p:spPr/>
        <p:txBody>
          <a:bodyPr/>
          <a:lstStyle/>
          <a:p>
            <a:pPr>
              <a:defRPr/>
            </a:pPr>
            <a:r>
              <a:rPr lang="en-US"/>
              <a:t>Copyright © 2018  R.M. Laurie</a:t>
            </a:r>
          </a:p>
        </p:txBody>
      </p:sp>
      <p:sp>
        <p:nvSpPr>
          <p:cNvPr id="3" name="Slide Number Placeholder 2"/>
          <p:cNvSpPr>
            <a:spLocks noGrp="1"/>
          </p:cNvSpPr>
          <p:nvPr>
            <p:ph type="sldNum" sz="quarter" idx="11"/>
          </p:nvPr>
        </p:nvSpPr>
        <p:spPr/>
        <p:txBody>
          <a:bodyPr/>
          <a:lstStyle/>
          <a:p>
            <a:fld id="{7C2FB26E-EABE-4B25-94BB-2171538AA39D}" type="slidenum">
              <a:rPr lang="en-US" altLang="en-US" smtClean="0"/>
              <a:pPr/>
              <a:t>22</a:t>
            </a:fld>
            <a:endParaRPr lang="en-US" altLang="en-US"/>
          </a:p>
        </p:txBody>
      </p:sp>
    </p:spTree>
    <p:extLst>
      <p:ext uri="{BB962C8B-B14F-4D97-AF65-F5344CB8AC3E}">
        <p14:creationId xmlns:p14="http://schemas.microsoft.com/office/powerpoint/2010/main" val="1512915643"/>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2" name="Picture 6" descr="C:\Users\totoro\AppData\Local\Microsoft\Windows\Temporary Internet Files\Content.IE5\4TZ5B91X\logiciel-stockage-en-ligne-cloud[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34150" y="0"/>
            <a:ext cx="2476500" cy="24193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304800" y="69850"/>
            <a:ext cx="7897091" cy="920750"/>
          </a:xfrm>
        </p:spPr>
        <p:txBody>
          <a:bodyPr/>
          <a:lstStyle/>
          <a:p>
            <a:r>
              <a:rPr lang="en-US" sz="4800" dirty="0"/>
              <a:t>Cloud Storage</a:t>
            </a:r>
          </a:p>
        </p:txBody>
      </p:sp>
      <p:sp>
        <p:nvSpPr>
          <p:cNvPr id="5" name="Content Placeholder 4"/>
          <p:cNvSpPr>
            <a:spLocks noGrp="1"/>
          </p:cNvSpPr>
          <p:nvPr>
            <p:ph idx="1"/>
          </p:nvPr>
        </p:nvSpPr>
        <p:spPr/>
        <p:txBody>
          <a:bodyPr/>
          <a:lstStyle/>
          <a:p>
            <a:r>
              <a:rPr lang="en-US" sz="2800" dirty="0"/>
              <a:t>Cloud storage refers to the </a:t>
            </a:r>
            <a:br>
              <a:rPr lang="en-US" sz="2800" dirty="0"/>
            </a:br>
            <a:r>
              <a:rPr lang="en-US" sz="2800" dirty="0"/>
              <a:t>creation and use of remote </a:t>
            </a:r>
            <a:br>
              <a:rPr lang="en-US" sz="2800" dirty="0"/>
            </a:br>
            <a:r>
              <a:rPr lang="en-US" sz="2800" dirty="0"/>
              <a:t>servers over Internet for data storage</a:t>
            </a:r>
          </a:p>
          <a:p>
            <a:r>
              <a:rPr lang="en-US" sz="2800" dirty="0"/>
              <a:t>Can share files across multiple Devices</a:t>
            </a:r>
          </a:p>
          <a:p>
            <a:pPr lvl="1"/>
            <a:r>
              <a:rPr lang="en-US" sz="2400" dirty="0"/>
              <a:t>Free Services: </a:t>
            </a:r>
            <a:r>
              <a:rPr lang="en-US" sz="2400" dirty="0">
                <a:solidFill>
                  <a:schemeClr val="accent2">
                    <a:lumMod val="75000"/>
                  </a:schemeClr>
                </a:solidFill>
              </a:rPr>
              <a:t>Dropbox</a:t>
            </a:r>
            <a:r>
              <a:rPr lang="en-US" sz="2400" dirty="0"/>
              <a:t>, </a:t>
            </a:r>
            <a:r>
              <a:rPr lang="en-US" sz="2400" dirty="0">
                <a:solidFill>
                  <a:schemeClr val="accent2">
                    <a:lumMod val="75000"/>
                  </a:schemeClr>
                </a:solidFill>
              </a:rPr>
              <a:t>Google Drive</a:t>
            </a:r>
            <a:r>
              <a:rPr lang="en-US" sz="2400" dirty="0"/>
              <a:t>, iCloud, </a:t>
            </a:r>
          </a:p>
          <a:p>
            <a:pPr lvl="1"/>
            <a:r>
              <a:rPr lang="en-US" sz="2400" dirty="0"/>
              <a:t>Microsoft OneDrive, </a:t>
            </a:r>
            <a:r>
              <a:rPr lang="en-US" sz="2400" dirty="0" err="1">
                <a:solidFill>
                  <a:schemeClr val="accent2">
                    <a:lumMod val="75000"/>
                  </a:schemeClr>
                </a:solidFill>
              </a:rPr>
              <a:t>SpiderOak</a:t>
            </a:r>
            <a:r>
              <a:rPr lang="en-US" sz="2400" dirty="0">
                <a:solidFill>
                  <a:schemeClr val="accent2">
                    <a:lumMod val="75000"/>
                  </a:schemeClr>
                </a:solidFill>
              </a:rPr>
              <a:t> (secure), </a:t>
            </a:r>
            <a:r>
              <a:rPr lang="en-US" sz="2400" dirty="0" err="1"/>
              <a:t>iDrive</a:t>
            </a:r>
            <a:endParaRPr lang="en-US" sz="2400" dirty="0"/>
          </a:p>
          <a:p>
            <a:pPr lvl="1"/>
            <a:r>
              <a:rPr lang="en-US" sz="2400" dirty="0"/>
              <a:t>Advantage: Good for data backup and file sharing</a:t>
            </a:r>
          </a:p>
          <a:p>
            <a:pPr lvl="1"/>
            <a:r>
              <a:rPr lang="en-US" sz="2400" dirty="0"/>
              <a:t>Disadvantages: Requires Internet and security risk</a:t>
            </a:r>
            <a:endParaRPr lang="en-US" sz="2000" dirty="0"/>
          </a:p>
          <a:p>
            <a:r>
              <a:rPr lang="en-US" sz="2800" dirty="0"/>
              <a:t>SAAS = </a:t>
            </a:r>
            <a:r>
              <a:rPr lang="en-US" sz="2800" u="sng" dirty="0"/>
              <a:t>Software As A Service</a:t>
            </a:r>
            <a:r>
              <a:rPr lang="en-US" sz="2800" dirty="0"/>
              <a:t> </a:t>
            </a:r>
          </a:p>
          <a:p>
            <a:pPr lvl="1"/>
            <a:r>
              <a:rPr lang="en-US" sz="2400" dirty="0"/>
              <a:t>Utilizes browser for UI user interface</a:t>
            </a:r>
          </a:p>
          <a:p>
            <a:pPr lvl="1"/>
            <a:r>
              <a:rPr lang="en-US" sz="2400" dirty="0"/>
              <a:t>Utilizes cloud storage for storing files</a:t>
            </a:r>
          </a:p>
          <a:p>
            <a:pPr lvl="1"/>
            <a:r>
              <a:rPr lang="en-US" sz="2400" dirty="0"/>
              <a:t>Office SAAS: </a:t>
            </a:r>
            <a:r>
              <a:rPr lang="en-US" sz="2400" dirty="0" err="1"/>
              <a:t>Zoho</a:t>
            </a:r>
            <a:r>
              <a:rPr lang="en-US" sz="2400" dirty="0"/>
              <a:t>, Google Docs, and Office 365</a:t>
            </a:r>
          </a:p>
          <a:p>
            <a:pPr lvl="1"/>
            <a:endParaRPr lang="en-US" sz="2400" dirty="0"/>
          </a:p>
          <a:p>
            <a:pPr lvl="1"/>
            <a:endParaRPr lang="en-US" sz="2400" dirty="0"/>
          </a:p>
          <a:p>
            <a:pPr lvl="1"/>
            <a:endParaRPr lang="en-US" sz="2400" dirty="0"/>
          </a:p>
          <a:p>
            <a:pPr lvl="1"/>
            <a:endParaRPr lang="en-US" sz="2000" dirty="0"/>
          </a:p>
          <a:p>
            <a:endParaRPr lang="en-US" sz="2800" dirty="0"/>
          </a:p>
        </p:txBody>
      </p:sp>
      <p:sp>
        <p:nvSpPr>
          <p:cNvPr id="2" name="Footer Placeholder 1"/>
          <p:cNvSpPr>
            <a:spLocks noGrp="1"/>
          </p:cNvSpPr>
          <p:nvPr>
            <p:ph type="ftr" sz="quarter" idx="10"/>
          </p:nvPr>
        </p:nvSpPr>
        <p:spPr/>
        <p:txBody>
          <a:bodyPr/>
          <a:lstStyle/>
          <a:p>
            <a:pPr>
              <a:defRPr/>
            </a:pPr>
            <a:r>
              <a:rPr lang="en-US"/>
              <a:t>Copyright © 2018  R.M. Laurie</a:t>
            </a:r>
            <a:endParaRPr lang="en-US" dirty="0"/>
          </a:p>
        </p:txBody>
      </p:sp>
      <p:sp>
        <p:nvSpPr>
          <p:cNvPr id="3" name="Slide Number Placeholder 2"/>
          <p:cNvSpPr>
            <a:spLocks noGrp="1"/>
          </p:cNvSpPr>
          <p:nvPr>
            <p:ph type="sldNum" sz="quarter" idx="11"/>
          </p:nvPr>
        </p:nvSpPr>
        <p:spPr/>
        <p:txBody>
          <a:bodyPr/>
          <a:lstStyle/>
          <a:p>
            <a:fld id="{9B39A528-D771-439F-97B3-2AD7705EE2F8}" type="slidenum">
              <a:rPr lang="en-US" altLang="en-US" smtClean="0"/>
              <a:pPr/>
              <a:t>23</a:t>
            </a:fld>
            <a:endParaRPr lang="en-US" altLang="en-US"/>
          </a:p>
        </p:txBody>
      </p:sp>
    </p:spTree>
    <p:extLst>
      <p:ext uri="{BB962C8B-B14F-4D97-AF65-F5344CB8AC3E}">
        <p14:creationId xmlns:p14="http://schemas.microsoft.com/office/powerpoint/2010/main" val="113446128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335780" y="2476437"/>
            <a:ext cx="4389120" cy="4007457"/>
          </a:xfrm>
          <a:prstGeom prst="rect">
            <a:avLst/>
          </a:prstGeom>
        </p:spPr>
      </p:pic>
      <p:sp>
        <p:nvSpPr>
          <p:cNvPr id="2" name="Title 1"/>
          <p:cNvSpPr>
            <a:spLocks noGrp="1"/>
          </p:cNvSpPr>
          <p:nvPr>
            <p:ph type="title"/>
          </p:nvPr>
        </p:nvSpPr>
        <p:spPr/>
        <p:txBody>
          <a:bodyPr/>
          <a:lstStyle/>
          <a:p>
            <a:r>
              <a:rPr lang="en-US" dirty="0"/>
              <a:t>Chapter 8: Business Processes</a:t>
            </a:r>
          </a:p>
        </p:txBody>
      </p:sp>
      <p:sp>
        <p:nvSpPr>
          <p:cNvPr id="3" name="Content Placeholder 2"/>
          <p:cNvSpPr>
            <a:spLocks noGrp="1"/>
          </p:cNvSpPr>
          <p:nvPr>
            <p:ph idx="1"/>
          </p:nvPr>
        </p:nvSpPr>
        <p:spPr>
          <a:xfrm>
            <a:off x="266700" y="1095647"/>
            <a:ext cx="8458200" cy="5410200"/>
          </a:xfrm>
        </p:spPr>
        <p:txBody>
          <a:bodyPr/>
          <a:lstStyle/>
          <a:p>
            <a:r>
              <a:rPr lang="en-US" dirty="0"/>
              <a:t>Process is a series of tasks that are completed in order to accomplish a goal</a:t>
            </a:r>
          </a:p>
          <a:p>
            <a:r>
              <a:rPr lang="en-US" dirty="0">
                <a:hlinkClick r:id="rId3" action="ppaction://hlinkfile"/>
              </a:rPr>
              <a:t>Business process</a:t>
            </a:r>
            <a:r>
              <a:rPr lang="en-US" dirty="0"/>
              <a:t> is focused on achieving a  goal for a business</a:t>
            </a:r>
          </a:p>
          <a:p>
            <a:pPr lvl="1"/>
            <a:r>
              <a:rPr lang="en-US" dirty="0"/>
              <a:t>Subway: Making sandwich </a:t>
            </a:r>
          </a:p>
          <a:p>
            <a:pPr lvl="1"/>
            <a:r>
              <a:rPr lang="en-US" dirty="0">
                <a:hlinkClick r:id="rId4" action="ppaction://hlinkfile"/>
              </a:rPr>
              <a:t>Supply Chain </a:t>
            </a:r>
            <a:br>
              <a:rPr lang="en-US" dirty="0">
                <a:hlinkClick r:id="rId4" action="ppaction://hlinkfile"/>
              </a:rPr>
            </a:br>
            <a:r>
              <a:rPr lang="en-US" dirty="0">
                <a:hlinkClick r:id="rId4" action="ppaction://hlinkfile"/>
              </a:rPr>
              <a:t>Management</a:t>
            </a:r>
            <a:endParaRPr lang="en-US" dirty="0"/>
          </a:p>
          <a:p>
            <a:pPr lvl="1"/>
            <a:r>
              <a:rPr lang="en-US" dirty="0"/>
              <a:t>UMUC: Receiving student </a:t>
            </a:r>
            <a:br>
              <a:rPr lang="en-US" dirty="0"/>
            </a:br>
            <a:r>
              <a:rPr lang="en-US" dirty="0"/>
              <a:t>tuition payment</a:t>
            </a:r>
          </a:p>
          <a:p>
            <a:r>
              <a:rPr lang="en-US" dirty="0"/>
              <a:t>Documenting a Process</a:t>
            </a:r>
          </a:p>
          <a:p>
            <a:pPr lvl="1"/>
            <a:r>
              <a:rPr lang="en-US" dirty="0"/>
              <a:t>Verbal Step-by-step </a:t>
            </a:r>
          </a:p>
          <a:p>
            <a:pPr lvl="1"/>
            <a:r>
              <a:rPr lang="en-US" dirty="0"/>
              <a:t>Flowcharts work well</a:t>
            </a:r>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24</a:t>
            </a:fld>
            <a:endParaRPr lang="en-US" altLang="en-US"/>
          </a:p>
        </p:txBody>
      </p:sp>
    </p:spTree>
    <p:extLst>
      <p:ext uri="{BB962C8B-B14F-4D97-AF65-F5344CB8AC3E}">
        <p14:creationId xmlns:p14="http://schemas.microsoft.com/office/powerpoint/2010/main" val="136440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DMS = Document Management System</a:t>
            </a:r>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25</a:t>
            </a:fld>
            <a:endParaRPr lang="en-US" altLang="en-US"/>
          </a:p>
        </p:txBody>
      </p:sp>
      <p:pic>
        <p:nvPicPr>
          <p:cNvPr id="9" name="Picture 8"/>
          <p:cNvPicPr>
            <a:picLocks noChangeAspect="1"/>
          </p:cNvPicPr>
          <p:nvPr/>
        </p:nvPicPr>
        <p:blipFill>
          <a:blip r:embed="rId3"/>
          <a:stretch>
            <a:fillRect/>
          </a:stretch>
        </p:blipFill>
        <p:spPr>
          <a:xfrm>
            <a:off x="4572000" y="2819400"/>
            <a:ext cx="4152900" cy="3708400"/>
          </a:xfrm>
          <a:prstGeom prst="rect">
            <a:avLst/>
          </a:prstGeom>
        </p:spPr>
      </p:pic>
      <p:sp>
        <p:nvSpPr>
          <p:cNvPr id="6" name="Content Placeholder 5"/>
          <p:cNvSpPr>
            <a:spLocks noGrp="1"/>
          </p:cNvSpPr>
          <p:nvPr>
            <p:ph sz="half" idx="1"/>
          </p:nvPr>
        </p:nvSpPr>
        <p:spPr>
          <a:xfrm>
            <a:off x="304800" y="1117600"/>
            <a:ext cx="8199120" cy="5410200"/>
          </a:xfrm>
        </p:spPr>
        <p:txBody>
          <a:bodyPr/>
          <a:lstStyle/>
          <a:p>
            <a:r>
              <a:rPr lang="en-US" dirty="0">
                <a:hlinkClick r:id="rId4" action="ppaction://hlinkfile"/>
              </a:rPr>
              <a:t>Document Management System </a:t>
            </a:r>
            <a:r>
              <a:rPr lang="en-US" dirty="0"/>
              <a:t>stores and tracks documents</a:t>
            </a:r>
            <a:endParaRPr lang="en-US" sz="1200" dirty="0"/>
          </a:p>
          <a:p>
            <a:pPr lvl="1"/>
            <a:r>
              <a:rPr lang="en-US" dirty="0"/>
              <a:t>Versions control with change details</a:t>
            </a:r>
          </a:p>
          <a:p>
            <a:pPr lvl="1"/>
            <a:r>
              <a:rPr lang="en-US" dirty="0"/>
              <a:t>Approvals authorization routing</a:t>
            </a:r>
          </a:p>
          <a:p>
            <a:pPr lvl="1"/>
            <a:r>
              <a:rPr lang="en-US" dirty="0"/>
              <a:t>Audit trail Timestamps </a:t>
            </a:r>
          </a:p>
          <a:p>
            <a:pPr lvl="1"/>
            <a:r>
              <a:rPr lang="en-US" dirty="0"/>
              <a:t>Change notification</a:t>
            </a:r>
          </a:p>
          <a:p>
            <a:pPr lvl="1"/>
            <a:r>
              <a:rPr lang="en-US" dirty="0"/>
              <a:t>Keyword indexing</a:t>
            </a:r>
          </a:p>
          <a:p>
            <a:pPr lvl="1"/>
            <a:r>
              <a:rPr lang="en-US" dirty="0"/>
              <a:t>Storage on server</a:t>
            </a:r>
          </a:p>
          <a:p>
            <a:pPr lvl="1"/>
            <a:r>
              <a:rPr lang="en-US" dirty="0"/>
              <a:t>Access Control</a:t>
            </a:r>
          </a:p>
          <a:p>
            <a:pPr lvl="1"/>
            <a:r>
              <a:rPr lang="en-US" dirty="0"/>
              <a:t>Retrieval from server</a:t>
            </a:r>
          </a:p>
          <a:p>
            <a:pPr lvl="1"/>
            <a:r>
              <a:rPr lang="en-US" dirty="0"/>
              <a:t>Capture Image and text </a:t>
            </a:r>
          </a:p>
          <a:p>
            <a:r>
              <a:rPr lang="en-US" dirty="0"/>
              <a:t>Document </a:t>
            </a:r>
            <a:r>
              <a:rPr lang="en-US" i="1" dirty="0">
                <a:solidFill>
                  <a:schemeClr val="accent2">
                    <a:lumMod val="75000"/>
                  </a:schemeClr>
                </a:solidFill>
              </a:rPr>
              <a:t>Business Processes</a:t>
            </a:r>
          </a:p>
          <a:p>
            <a:pPr lvl="1"/>
            <a:endParaRPr lang="en-US" dirty="0"/>
          </a:p>
          <a:p>
            <a:pPr lvl="1"/>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582289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71A73256-C8F9-4546-82F7-B8C4117A886D}" type="slidenum">
              <a:rPr lang="en-US" altLang="en-US"/>
              <a:pPr/>
              <a:t>26</a:t>
            </a:fld>
            <a:endParaRPr lang="en-US" altLang="en-US"/>
          </a:p>
        </p:txBody>
      </p:sp>
      <p:sp>
        <p:nvSpPr>
          <p:cNvPr id="1458181" name="Rectangle 5"/>
          <p:cNvSpPr>
            <a:spLocks noGrp="1" noChangeArrowheads="1"/>
          </p:cNvSpPr>
          <p:nvPr>
            <p:ph type="title"/>
          </p:nvPr>
        </p:nvSpPr>
        <p:spPr/>
        <p:txBody>
          <a:bodyPr/>
          <a:lstStyle/>
          <a:p>
            <a:r>
              <a:rPr lang="en-US" altLang="en-US" sz="4000" dirty="0"/>
              <a:t>Enterprise Applications</a:t>
            </a:r>
          </a:p>
        </p:txBody>
      </p:sp>
      <p:sp>
        <p:nvSpPr>
          <p:cNvPr id="1458182" name="Rectangle 6"/>
          <p:cNvSpPr>
            <a:spLocks noGrp="1" noChangeArrowheads="1"/>
          </p:cNvSpPr>
          <p:nvPr>
            <p:ph type="body" idx="1"/>
          </p:nvPr>
        </p:nvSpPr>
        <p:spPr>
          <a:xfrm>
            <a:off x="304800" y="1181100"/>
            <a:ext cx="8458200" cy="5410200"/>
          </a:xfrm>
        </p:spPr>
        <p:txBody>
          <a:bodyPr/>
          <a:lstStyle/>
          <a:p>
            <a:pPr>
              <a:lnSpc>
                <a:spcPct val="90000"/>
              </a:lnSpc>
            </a:pPr>
            <a:r>
              <a:rPr lang="en-US" altLang="en-US" sz="2400" dirty="0"/>
              <a:t>Enterprise Systems</a:t>
            </a:r>
          </a:p>
          <a:p>
            <a:pPr lvl="1">
              <a:lnSpc>
                <a:spcPct val="90000"/>
              </a:lnSpc>
            </a:pPr>
            <a:r>
              <a:rPr lang="en-US" altLang="en-US" sz="2000" dirty="0"/>
              <a:t>Aka</a:t>
            </a:r>
            <a:r>
              <a:rPr lang="en-US" altLang="en-US" sz="2000" i="1" dirty="0"/>
              <a:t> </a:t>
            </a:r>
            <a:r>
              <a:rPr lang="en-US" altLang="en-US" sz="2000" dirty="0"/>
              <a:t>enterprise resource planning (ERP) systems</a:t>
            </a:r>
          </a:p>
          <a:p>
            <a:pPr lvl="1">
              <a:lnSpc>
                <a:spcPct val="90000"/>
              </a:lnSpc>
            </a:pPr>
            <a:r>
              <a:rPr lang="en-US" altLang="en-US" sz="2000" dirty="0"/>
              <a:t>Suite of </a:t>
            </a:r>
            <a:r>
              <a:rPr lang="en-US" altLang="en-US" sz="2000" u="sng" dirty="0"/>
              <a:t>integrated</a:t>
            </a:r>
            <a:r>
              <a:rPr lang="en-US" altLang="en-US" sz="2000" dirty="0"/>
              <a:t> software modules and a common database</a:t>
            </a:r>
          </a:p>
          <a:p>
            <a:pPr lvl="1">
              <a:lnSpc>
                <a:spcPct val="90000"/>
              </a:lnSpc>
            </a:pPr>
            <a:r>
              <a:rPr lang="en-US" altLang="en-US" sz="2000" dirty="0"/>
              <a:t>Collects data from many divisions of firm for use in nearly all of firm’s internal business activities</a:t>
            </a:r>
          </a:p>
          <a:p>
            <a:pPr lvl="1">
              <a:lnSpc>
                <a:spcPct val="90000"/>
              </a:lnSpc>
            </a:pPr>
            <a:r>
              <a:rPr lang="en-US" altLang="en-US" sz="2000" dirty="0"/>
              <a:t>Information entered in one process is immediately available for other processes</a:t>
            </a:r>
          </a:p>
          <a:p>
            <a:pPr>
              <a:lnSpc>
                <a:spcPct val="90000"/>
              </a:lnSpc>
            </a:pPr>
            <a:r>
              <a:rPr lang="en-US" altLang="en-US" sz="2400" dirty="0"/>
              <a:t>Enterprise software has 1000s of predefined modules reflecting best practices for Business Processes </a:t>
            </a:r>
          </a:p>
          <a:p>
            <a:pPr lvl="1">
              <a:lnSpc>
                <a:spcPct val="90000"/>
              </a:lnSpc>
            </a:pPr>
            <a:r>
              <a:rPr lang="en-US" altLang="en-US" sz="2000" dirty="0"/>
              <a:t>Finance/accounting: </a:t>
            </a:r>
            <a:r>
              <a:rPr lang="en-US" altLang="en-US" sz="2000" b="0" dirty="0"/>
              <a:t>General ledger, accounts payable, etc.</a:t>
            </a:r>
          </a:p>
          <a:p>
            <a:pPr lvl="1">
              <a:lnSpc>
                <a:spcPct val="90000"/>
              </a:lnSpc>
            </a:pPr>
            <a:r>
              <a:rPr lang="en-US" altLang="en-US" sz="2000" dirty="0"/>
              <a:t>Human resources: </a:t>
            </a:r>
            <a:r>
              <a:rPr lang="en-US" altLang="en-US" sz="2000" b="0" dirty="0"/>
              <a:t>Personnel administration, payroll, etc.</a:t>
            </a:r>
          </a:p>
          <a:p>
            <a:pPr lvl="1">
              <a:lnSpc>
                <a:spcPct val="90000"/>
              </a:lnSpc>
            </a:pPr>
            <a:r>
              <a:rPr lang="en-US" altLang="en-US" sz="2000" dirty="0"/>
              <a:t>Manufacturing/production: </a:t>
            </a:r>
            <a:r>
              <a:rPr lang="en-US" altLang="en-US" sz="2000" b="0" dirty="0"/>
              <a:t>Purchasing, shipping, etc.</a:t>
            </a:r>
          </a:p>
          <a:p>
            <a:pPr lvl="1">
              <a:lnSpc>
                <a:spcPct val="90000"/>
              </a:lnSpc>
            </a:pPr>
            <a:r>
              <a:rPr lang="en-US" altLang="en-US" sz="2000" dirty="0"/>
              <a:t>Sales/marketing</a:t>
            </a:r>
            <a:r>
              <a:rPr lang="en-US" altLang="en-US" sz="2000" b="0" dirty="0"/>
              <a:t>: Order processing, billing, sales planning, etc.</a:t>
            </a:r>
          </a:p>
          <a:p>
            <a:pPr>
              <a:lnSpc>
                <a:spcPct val="90000"/>
              </a:lnSpc>
            </a:pPr>
            <a:r>
              <a:rPr lang="en-US" altLang="en-US" sz="2400" dirty="0"/>
              <a:t>Firm select modules for implementation</a:t>
            </a:r>
          </a:p>
          <a:p>
            <a:pPr>
              <a:lnSpc>
                <a:spcPct val="90000"/>
              </a:lnSpc>
            </a:pPr>
            <a:r>
              <a:rPr lang="en-US" altLang="en-US" sz="2400" dirty="0"/>
              <a:t>Maps business processes to software processes</a:t>
            </a:r>
          </a:p>
          <a:p>
            <a:pPr>
              <a:lnSpc>
                <a:spcPct val="90000"/>
              </a:lnSpc>
            </a:pPr>
            <a:endParaRPr lang="en-US" altLang="en-US" sz="2000" dirty="0"/>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110545141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472" name="Rectangle 8"/>
          <p:cNvSpPr>
            <a:spLocks noGrp="1" noChangeArrowheads="1"/>
          </p:cNvSpPr>
          <p:nvPr>
            <p:ph type="title"/>
          </p:nvPr>
        </p:nvSpPr>
        <p:spPr/>
        <p:txBody>
          <a:bodyPr/>
          <a:lstStyle/>
          <a:p>
            <a:r>
              <a:rPr lang="en-US" altLang="en-US" dirty="0"/>
              <a:t>How ERP Systems Work</a:t>
            </a:r>
          </a:p>
        </p:txBody>
      </p:sp>
      <p:sp>
        <p:nvSpPr>
          <p:cNvPr id="8" name="Slide Number Placeholder 5"/>
          <p:cNvSpPr>
            <a:spLocks noGrp="1"/>
          </p:cNvSpPr>
          <p:nvPr>
            <p:ph type="sldNum" sz="quarter" idx="11"/>
          </p:nvPr>
        </p:nvSpPr>
        <p:spPr/>
        <p:txBody>
          <a:bodyPr/>
          <a:lstStyle/>
          <a:p>
            <a:fld id="{9C30CBFA-2077-2841-B73C-ABB3FBB1A66E}" type="slidenum">
              <a:rPr lang="en-US" altLang="en-US"/>
              <a:pPr/>
              <a:t>27</a:t>
            </a:fld>
            <a:endParaRPr lang="en-US" altLang="en-US"/>
          </a:p>
        </p:txBody>
      </p:sp>
      <p:pic>
        <p:nvPicPr>
          <p:cNvPr id="159846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1213349"/>
            <a:ext cx="6757988" cy="56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8466" name="Text Box 4"/>
          <p:cNvSpPr txBox="1">
            <a:spLocks noChangeArrowheads="1"/>
          </p:cNvSpPr>
          <p:nvPr/>
        </p:nvSpPr>
        <p:spPr bwMode="auto">
          <a:xfrm>
            <a:off x="376238" y="1241425"/>
            <a:ext cx="35766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en-US" sz="2000" b="1" dirty="0">
                <a:latin typeface="Arial" charset="0"/>
              </a:rPr>
              <a:t>Enterprise systems feature a set of integrated software modules and a central database</a:t>
            </a:r>
            <a:endParaRPr lang="en-US" altLang="en-US" sz="1800" b="1" dirty="0">
              <a:latin typeface="Arial" charset="0"/>
            </a:endParaRPr>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2490831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98469"/>
                                        </p:tgtEl>
                                        <p:attrNameLst>
                                          <p:attrName>style.visibility</p:attrName>
                                        </p:attrNameLst>
                                      </p:cBhvr>
                                      <p:to>
                                        <p:strVal val="visible"/>
                                      </p:to>
                                    </p:set>
                                    <p:animEffect transition="in" filter="barn(inVertical)">
                                      <p:cBhvr>
                                        <p:cTn id="7" dur="500"/>
                                        <p:tgtEl>
                                          <p:spTgt spid="1598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232892" y="2965269"/>
            <a:ext cx="3530107" cy="3512456"/>
          </a:xfrm>
          <a:prstGeom prst="rect">
            <a:avLst/>
          </a:prstGeom>
        </p:spPr>
      </p:pic>
      <p:sp>
        <p:nvSpPr>
          <p:cNvPr id="2" name="Title 1"/>
          <p:cNvSpPr>
            <a:spLocks noGrp="1"/>
          </p:cNvSpPr>
          <p:nvPr>
            <p:ph type="title"/>
          </p:nvPr>
        </p:nvSpPr>
        <p:spPr/>
        <p:txBody>
          <a:bodyPr/>
          <a:lstStyle/>
          <a:p>
            <a:r>
              <a:rPr lang="en-US" dirty="0"/>
              <a:t>Enterprise Resource </a:t>
            </a:r>
            <a:r>
              <a:rPr lang="en-US"/>
              <a:t>Planning System</a:t>
            </a:r>
            <a:endParaRPr lang="en-US" dirty="0"/>
          </a:p>
        </p:txBody>
      </p:sp>
      <p:sp>
        <p:nvSpPr>
          <p:cNvPr id="3" name="Content Placeholder 2"/>
          <p:cNvSpPr>
            <a:spLocks noGrp="1"/>
          </p:cNvSpPr>
          <p:nvPr>
            <p:ph sz="half" idx="1"/>
          </p:nvPr>
        </p:nvSpPr>
        <p:spPr>
          <a:xfrm>
            <a:off x="161107" y="1117600"/>
            <a:ext cx="8420100" cy="5410200"/>
          </a:xfrm>
        </p:spPr>
        <p:txBody>
          <a:bodyPr/>
          <a:lstStyle/>
          <a:p>
            <a:r>
              <a:rPr lang="en-US" dirty="0">
                <a:hlinkClick r:id="rId3" action="ppaction://hlinkfile"/>
              </a:rPr>
              <a:t>ERP</a:t>
            </a:r>
            <a:r>
              <a:rPr lang="en-US" dirty="0"/>
              <a:t> is a centralized database  application</a:t>
            </a:r>
          </a:p>
          <a:p>
            <a:pPr lvl="1"/>
            <a:r>
              <a:rPr lang="en-US" dirty="0"/>
              <a:t>Can be used to run an entire corporate enterprise</a:t>
            </a:r>
          </a:p>
          <a:p>
            <a:pPr lvl="1"/>
            <a:r>
              <a:rPr lang="en-US" dirty="0"/>
              <a:t>Shares information across between all entities</a:t>
            </a:r>
          </a:p>
          <a:p>
            <a:r>
              <a:rPr lang="en-US" dirty="0"/>
              <a:t>Implements the rules of all associated Business Processes</a:t>
            </a:r>
          </a:p>
          <a:p>
            <a:pPr lvl="1"/>
            <a:r>
              <a:rPr lang="en-US" dirty="0"/>
              <a:t>Best for structured processes</a:t>
            </a:r>
          </a:p>
          <a:p>
            <a:pPr lvl="1"/>
            <a:r>
              <a:rPr lang="en-US" dirty="0"/>
              <a:t>Best practices built in!</a:t>
            </a:r>
          </a:p>
          <a:p>
            <a:pPr lvl="1"/>
            <a:r>
              <a:rPr lang="en-US" dirty="0"/>
              <a:t>Existing process replaced</a:t>
            </a:r>
          </a:p>
          <a:p>
            <a:pPr lvl="1"/>
            <a:r>
              <a:rPr lang="en-US" dirty="0"/>
              <a:t>Is ERP process better?</a:t>
            </a:r>
          </a:p>
          <a:p>
            <a:pPr lvl="1"/>
            <a:r>
              <a:rPr lang="en-US" dirty="0"/>
              <a:t>Loss of differentiation</a:t>
            </a:r>
          </a:p>
          <a:p>
            <a:pPr lvl="1"/>
            <a:r>
              <a:rPr lang="en-US" dirty="0"/>
              <a:t>Not well suited for unstructured</a:t>
            </a:r>
            <a:br>
              <a:rPr lang="en-US" dirty="0"/>
            </a:br>
            <a:r>
              <a:rPr lang="en-US" dirty="0"/>
              <a:t>Business processes</a:t>
            </a:r>
          </a:p>
        </p:txBody>
      </p:sp>
      <p:sp>
        <p:nvSpPr>
          <p:cNvPr id="5" name="Footer Placeholder 4"/>
          <p:cNvSpPr>
            <a:spLocks noGrp="1"/>
          </p:cNvSpPr>
          <p:nvPr>
            <p:ph type="ftr" sz="quarter" idx="10"/>
          </p:nvPr>
        </p:nvSpPr>
        <p:spPr/>
        <p:txBody>
          <a:bodyPr/>
          <a:lstStyle/>
          <a:p>
            <a:r>
              <a:rPr lang="en-US" altLang="en-US"/>
              <a:t>Copyright © 2018  R.M. Laurie</a:t>
            </a:r>
          </a:p>
        </p:txBody>
      </p:sp>
      <p:sp>
        <p:nvSpPr>
          <p:cNvPr id="6" name="Slide Number Placeholder 5"/>
          <p:cNvSpPr>
            <a:spLocks noGrp="1"/>
          </p:cNvSpPr>
          <p:nvPr>
            <p:ph type="sldNum" sz="quarter" idx="11"/>
          </p:nvPr>
        </p:nvSpPr>
        <p:spPr/>
        <p:txBody>
          <a:bodyPr/>
          <a:lstStyle/>
          <a:p>
            <a:fld id="{C3ECEA23-EFEB-6D4E-93E2-5425EAF1CA00}" type="slidenum">
              <a:rPr lang="en-US" altLang="en-US" smtClean="0"/>
              <a:pPr/>
              <a:t>28</a:t>
            </a:fld>
            <a:endParaRPr lang="en-US" altLang="en-US"/>
          </a:p>
        </p:txBody>
      </p:sp>
    </p:spTree>
    <p:extLst>
      <p:ext uri="{BB962C8B-B14F-4D97-AF65-F5344CB8AC3E}">
        <p14:creationId xmlns:p14="http://schemas.microsoft.com/office/powerpoint/2010/main" val="30984881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7BCC2D6-D7A2-2C47-8A9C-06E69668315F}" type="slidenum">
              <a:rPr lang="en-US" altLang="en-US"/>
              <a:pPr/>
              <a:t>29</a:t>
            </a:fld>
            <a:endParaRPr lang="en-US" altLang="en-US"/>
          </a:p>
        </p:txBody>
      </p:sp>
      <p:sp>
        <p:nvSpPr>
          <p:cNvPr id="1596421" name="Rectangle 5"/>
          <p:cNvSpPr>
            <a:spLocks noGrp="1" noChangeArrowheads="1"/>
          </p:cNvSpPr>
          <p:nvPr>
            <p:ph type="title"/>
          </p:nvPr>
        </p:nvSpPr>
        <p:spPr/>
        <p:txBody>
          <a:bodyPr/>
          <a:lstStyle/>
          <a:p>
            <a:r>
              <a:rPr lang="en-US" altLang="en-US" sz="4000"/>
              <a:t>Business Value of Enterprise Systems</a:t>
            </a:r>
          </a:p>
        </p:txBody>
      </p:sp>
      <p:sp>
        <p:nvSpPr>
          <p:cNvPr id="1596422" name="Rectangle 6"/>
          <p:cNvSpPr>
            <a:spLocks noGrp="1" noChangeArrowheads="1"/>
          </p:cNvSpPr>
          <p:nvPr>
            <p:ph type="body" idx="1"/>
          </p:nvPr>
        </p:nvSpPr>
        <p:spPr/>
        <p:txBody>
          <a:bodyPr/>
          <a:lstStyle/>
          <a:p>
            <a:r>
              <a:rPr lang="en-US" altLang="en-US"/>
              <a:t>Increase operational efficiency</a:t>
            </a:r>
          </a:p>
          <a:p>
            <a:r>
              <a:rPr lang="en-US" altLang="en-US"/>
              <a:t>Provide firmwide information to support decision making</a:t>
            </a:r>
          </a:p>
          <a:p>
            <a:r>
              <a:rPr lang="en-US" altLang="en-US"/>
              <a:t>Enable rapid responses to customer requests for information or products</a:t>
            </a:r>
          </a:p>
          <a:p>
            <a:r>
              <a:rPr lang="en-US" altLang="en-US"/>
              <a:t>Include analytical tools to evaluate overall organizational performance</a:t>
            </a:r>
          </a:p>
          <a:p>
            <a:endParaRPr lang="en-US" altLang="en-US"/>
          </a:p>
        </p:txBody>
      </p:sp>
      <p:pic>
        <p:nvPicPr>
          <p:cNvPr id="7" name="Picture 6"/>
          <p:cNvPicPr>
            <a:picLocks noChangeAspect="1"/>
          </p:cNvPicPr>
          <p:nvPr/>
        </p:nvPicPr>
        <p:blipFill>
          <a:blip r:embed="rId3"/>
          <a:stretch>
            <a:fillRect/>
          </a:stretch>
        </p:blipFill>
        <p:spPr>
          <a:xfrm>
            <a:off x="731523" y="4437538"/>
            <a:ext cx="5899168" cy="2395062"/>
          </a:xfrm>
          <a:prstGeom prst="rect">
            <a:avLst/>
          </a:prstGeom>
        </p:spPr>
      </p:pic>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3795484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810"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3281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73760B8E-C7C0-429C-9600-3CC3BB5A4416}" type="slidenum">
              <a:rPr lang="en-US" altLang="en-US" sz="1000"/>
              <a:pPr/>
              <a:t>3</a:t>
            </a:fld>
            <a:endParaRPr lang="en-US" altLang="en-US" sz="1000"/>
          </a:p>
        </p:txBody>
      </p:sp>
      <p:sp>
        <p:nvSpPr>
          <p:cNvPr id="32812" name="Rectangle 2"/>
          <p:cNvSpPr>
            <a:spLocks noGrp="1" noChangeArrowheads="1"/>
          </p:cNvSpPr>
          <p:nvPr>
            <p:ph type="title"/>
          </p:nvPr>
        </p:nvSpPr>
        <p:spPr/>
        <p:txBody>
          <a:bodyPr lIns="90488" tIns="44450" rIns="90488" bIns="44450" anchor="ctr"/>
          <a:lstStyle/>
          <a:p>
            <a:r>
              <a:rPr lang="en-US" altLang="en-US" sz="4000" dirty="0"/>
              <a:t>Digital Device = Binary Processor</a:t>
            </a:r>
          </a:p>
        </p:txBody>
      </p:sp>
      <p:sp>
        <p:nvSpPr>
          <p:cNvPr id="32813" name="Rectangle 3"/>
          <p:cNvSpPr>
            <a:spLocks noGrp="1" noChangeArrowheads="1"/>
          </p:cNvSpPr>
          <p:nvPr>
            <p:ph type="body" idx="1"/>
          </p:nvPr>
        </p:nvSpPr>
        <p:spPr>
          <a:xfrm>
            <a:off x="250824" y="1404938"/>
            <a:ext cx="8234363" cy="3911600"/>
          </a:xfrm>
        </p:spPr>
        <p:txBody>
          <a:bodyPr lIns="90488" tIns="44450" rIns="90488" bIns="44450"/>
          <a:lstStyle/>
          <a:p>
            <a:pPr>
              <a:lnSpc>
                <a:spcPct val="90000"/>
              </a:lnSpc>
            </a:pPr>
            <a:r>
              <a:rPr lang="en-US" altLang="en-US" dirty="0"/>
              <a:t>Digital data is represented and manipulated using the </a:t>
            </a:r>
            <a:r>
              <a:rPr lang="en-US" altLang="en-US" dirty="0">
                <a:solidFill>
                  <a:srgbClr val="0000CC"/>
                </a:solidFill>
              </a:rPr>
              <a:t>binary system</a:t>
            </a:r>
            <a:r>
              <a:rPr lang="en-US" altLang="en-US" dirty="0"/>
              <a:t> = Base 2</a:t>
            </a:r>
          </a:p>
          <a:p>
            <a:pPr>
              <a:lnSpc>
                <a:spcPct val="90000"/>
              </a:lnSpc>
            </a:pPr>
            <a:r>
              <a:rPr lang="en-US" altLang="en-US" dirty="0"/>
              <a:t>Each digit in binary is called a </a:t>
            </a:r>
            <a:r>
              <a:rPr lang="en-US" altLang="en-US" dirty="0">
                <a:solidFill>
                  <a:srgbClr val="0000CC"/>
                </a:solidFill>
              </a:rPr>
              <a:t>bit 	 </a:t>
            </a:r>
            <a:endParaRPr lang="en-US" altLang="en-US" dirty="0"/>
          </a:p>
          <a:p>
            <a:pPr lvl="1">
              <a:lnSpc>
                <a:spcPct val="90000"/>
              </a:lnSpc>
            </a:pPr>
            <a:r>
              <a:rPr lang="en-US" altLang="en-US" dirty="0"/>
              <a:t>A bit value can is in one of two states</a:t>
            </a:r>
          </a:p>
          <a:p>
            <a:pPr lvl="1">
              <a:lnSpc>
                <a:spcPct val="90000"/>
              </a:lnSpc>
            </a:pPr>
            <a:r>
              <a:rPr lang="en-US" altLang="en-US" dirty="0"/>
              <a:t>Represented by 0/1, T/F, On/Off.	</a:t>
            </a:r>
            <a:r>
              <a:rPr lang="en-US" altLang="en-US" dirty="0">
                <a:solidFill>
                  <a:srgbClr val="0000CC"/>
                </a:solidFill>
              </a:rPr>
              <a:t>	  0	  1</a:t>
            </a:r>
            <a:endParaRPr lang="en-US" altLang="en-US" dirty="0"/>
          </a:p>
          <a:p>
            <a:pPr>
              <a:lnSpc>
                <a:spcPct val="90000"/>
              </a:lnSpc>
            </a:pPr>
            <a:r>
              <a:rPr lang="en-US" altLang="en-US" dirty="0"/>
              <a:t>A group of 8 bits</a:t>
            </a:r>
            <a:r>
              <a:rPr lang="en-US" altLang="en-US" dirty="0">
                <a:solidFill>
                  <a:schemeClr val="accent1"/>
                </a:solidFill>
              </a:rPr>
              <a:t> </a:t>
            </a:r>
            <a:r>
              <a:rPr lang="en-US" altLang="en-US" dirty="0"/>
              <a:t>is called a </a:t>
            </a:r>
            <a:r>
              <a:rPr lang="en-US" altLang="en-US" dirty="0">
                <a:solidFill>
                  <a:srgbClr val="0000CC"/>
                </a:solidFill>
              </a:rPr>
              <a:t>byte</a:t>
            </a:r>
            <a:r>
              <a:rPr lang="en-US" altLang="en-US" dirty="0"/>
              <a:t> see below</a:t>
            </a:r>
          </a:p>
          <a:p>
            <a:pPr lvl="1">
              <a:lnSpc>
                <a:spcPct val="90000"/>
              </a:lnSpc>
            </a:pPr>
            <a:r>
              <a:rPr lang="en-US" altLang="en-US" dirty="0">
                <a:solidFill>
                  <a:schemeClr val="tx1">
                    <a:lumMod val="95000"/>
                    <a:lumOff val="5000"/>
                  </a:schemeClr>
                </a:solidFill>
              </a:rPr>
              <a:t>Decimal number = </a:t>
            </a:r>
            <a:r>
              <a:rPr lang="en-US" altLang="en-US" dirty="0">
                <a:solidFill>
                  <a:schemeClr val="accent2">
                    <a:lumMod val="75000"/>
                  </a:schemeClr>
                </a:solidFill>
              </a:rPr>
              <a:t>74</a:t>
            </a:r>
          </a:p>
          <a:p>
            <a:pPr lvl="1">
              <a:lnSpc>
                <a:spcPct val="90000"/>
              </a:lnSpc>
            </a:pPr>
            <a:r>
              <a:rPr lang="en-US" altLang="en-US" dirty="0"/>
              <a:t>ASCII letter = '</a:t>
            </a:r>
            <a:r>
              <a:rPr lang="en-US" altLang="en-US" dirty="0">
                <a:solidFill>
                  <a:schemeClr val="accent2">
                    <a:lumMod val="75000"/>
                  </a:schemeClr>
                </a:solidFill>
              </a:rPr>
              <a:t>J'</a:t>
            </a:r>
          </a:p>
          <a:p>
            <a:pPr lvl="1">
              <a:lnSpc>
                <a:spcPct val="90000"/>
              </a:lnSpc>
            </a:pPr>
            <a:r>
              <a:rPr lang="en-US" altLang="en-US" dirty="0">
                <a:solidFill>
                  <a:schemeClr val="tx1">
                    <a:lumMod val="95000"/>
                    <a:lumOff val="5000"/>
                  </a:schemeClr>
                </a:solidFill>
              </a:rPr>
              <a:t>Gray Level = 28.9%</a:t>
            </a:r>
          </a:p>
          <a:p>
            <a:pPr>
              <a:lnSpc>
                <a:spcPct val="90000"/>
              </a:lnSpc>
            </a:pPr>
            <a:r>
              <a:rPr lang="en-US" altLang="en-US" dirty="0"/>
              <a:t>A group of 16 bits</a:t>
            </a:r>
            <a:r>
              <a:rPr lang="en-US" altLang="en-US" dirty="0">
                <a:solidFill>
                  <a:schemeClr val="accent1"/>
                </a:solidFill>
              </a:rPr>
              <a:t> </a:t>
            </a:r>
            <a:r>
              <a:rPr lang="en-US" altLang="en-US" dirty="0"/>
              <a:t>is called </a:t>
            </a:r>
            <a:r>
              <a:rPr lang="en-US" altLang="en-US" dirty="0">
                <a:solidFill>
                  <a:schemeClr val="accent2">
                    <a:lumMod val="75000"/>
                  </a:schemeClr>
                </a:solidFill>
              </a:rPr>
              <a:t>2 </a:t>
            </a:r>
            <a:r>
              <a:rPr lang="en-US" altLang="en-US" dirty="0">
                <a:solidFill>
                  <a:srgbClr val="0000CC"/>
                </a:solidFill>
              </a:rPr>
              <a:t>bytes</a:t>
            </a:r>
            <a:r>
              <a:rPr lang="en-US" altLang="en-US" dirty="0"/>
              <a:t> see below</a:t>
            </a:r>
          </a:p>
          <a:p>
            <a:pPr lvl="1">
              <a:lnSpc>
                <a:spcPct val="90000"/>
              </a:lnSpc>
            </a:pPr>
            <a:r>
              <a:rPr lang="en-US" altLang="en-US" dirty="0"/>
              <a:t>0011,0000,0100,0010 = </a:t>
            </a:r>
            <a:r>
              <a:rPr lang="is-IS" altLang="en-US" dirty="0"/>
              <a:t>12354</a:t>
            </a:r>
            <a:r>
              <a:rPr lang="en-US" altLang="en-US" dirty="0"/>
              <a:t> decimal </a:t>
            </a:r>
            <a:r>
              <a:rPr lang="en-US" altLang="en-US" dirty="0">
                <a:latin typeface="Arial Unicode MS" charset="0"/>
                <a:ea typeface="Arial Unicode MS" charset="0"/>
                <a:cs typeface="Arial Unicode MS" charset="0"/>
              </a:rPr>
              <a:t>= </a:t>
            </a:r>
            <a:r>
              <a:rPr lang="ja-JP" altLang="en-US" dirty="0">
                <a:latin typeface="Arial Unicode MS" charset="0"/>
                <a:ea typeface="Arial Unicode MS" charset="0"/>
                <a:cs typeface="Arial Unicode MS" charset="0"/>
              </a:rPr>
              <a:t>あ</a:t>
            </a:r>
            <a:r>
              <a:rPr lang="en-US" altLang="ja-JP" dirty="0">
                <a:latin typeface="Arial Unicode MS" charset="0"/>
                <a:ea typeface="Arial Unicode MS" charset="0"/>
                <a:cs typeface="Arial Unicode MS" charset="0"/>
              </a:rPr>
              <a:t> </a:t>
            </a:r>
            <a:r>
              <a:rPr lang="en-US" altLang="ja-JP" dirty="0" err="1">
                <a:latin typeface="Arial Unicode MS" charset="0"/>
                <a:ea typeface="Arial Unicode MS" charset="0"/>
                <a:cs typeface="Arial Unicode MS" charset="0"/>
              </a:rPr>
              <a:t>unicode</a:t>
            </a:r>
            <a:endParaRPr lang="en-US" altLang="en-US" dirty="0"/>
          </a:p>
          <a:p>
            <a:pPr lvl="1">
              <a:lnSpc>
                <a:spcPct val="90000"/>
              </a:lnSpc>
            </a:pPr>
            <a:r>
              <a:rPr lang="en-US" altLang="en-US" dirty="0"/>
              <a:t>0101,1100,0111,0001 = </a:t>
            </a:r>
            <a:r>
              <a:rPr lang="is-IS" altLang="en-US" dirty="0"/>
              <a:t>23665</a:t>
            </a:r>
            <a:r>
              <a:rPr lang="en-US" altLang="en-US" dirty="0"/>
              <a:t> decimal </a:t>
            </a:r>
            <a:r>
              <a:rPr lang="en-US" altLang="en-US" dirty="0">
                <a:latin typeface="Arial Unicode MS" charset="0"/>
                <a:ea typeface="Arial Unicode MS" charset="0"/>
                <a:cs typeface="Arial Unicode MS" charset="0"/>
              </a:rPr>
              <a:t>= </a:t>
            </a:r>
            <a:r>
              <a:rPr lang="ja-JP" altLang="en-US" dirty="0">
                <a:latin typeface="Arial Unicode MS" charset="0"/>
                <a:ea typeface="Arial Unicode MS" charset="0"/>
                <a:cs typeface="Arial Unicode MS" charset="0"/>
              </a:rPr>
              <a:t>山</a:t>
            </a:r>
            <a:r>
              <a:rPr lang="en-US" altLang="ja-JP" dirty="0">
                <a:latin typeface="Arial Unicode MS" charset="0"/>
                <a:ea typeface="Arial Unicode MS" charset="0"/>
                <a:cs typeface="Arial Unicode MS" charset="0"/>
              </a:rPr>
              <a:t> </a:t>
            </a:r>
            <a:r>
              <a:rPr lang="en-US" altLang="ja-JP" dirty="0" err="1">
                <a:latin typeface="Arial Unicode MS" charset="0"/>
                <a:ea typeface="Arial Unicode MS" charset="0"/>
                <a:cs typeface="Arial Unicode MS" charset="0"/>
              </a:rPr>
              <a:t>unicode</a:t>
            </a:r>
            <a:endParaRPr lang="en-US" altLang="en-US" dirty="0"/>
          </a:p>
        </p:txBody>
      </p:sp>
      <p:graphicFrame>
        <p:nvGraphicFramePr>
          <p:cNvPr id="562180" name="Object 32">
            <a:hlinkClick r:id="" action="ppaction://ole?verb=0"/>
          </p:cNvPr>
          <p:cNvGraphicFramePr>
            <a:graphicFrameLocks/>
          </p:cNvGraphicFramePr>
          <p:nvPr>
            <p:extLst>
              <p:ext uri="{D42A27DB-BD31-4B8C-83A1-F6EECF244321}">
                <p14:modId xmlns:p14="http://schemas.microsoft.com/office/powerpoint/2010/main" val="211715089"/>
              </p:ext>
            </p:extLst>
          </p:nvPr>
        </p:nvGraphicFramePr>
        <p:xfrm>
          <a:off x="6781800" y="2286253"/>
          <a:ext cx="457200" cy="762000"/>
        </p:xfrm>
        <a:graphic>
          <a:graphicData uri="http://schemas.openxmlformats.org/presentationml/2006/ole">
            <mc:AlternateContent xmlns:mc="http://schemas.openxmlformats.org/markup-compatibility/2006">
              <mc:Choice xmlns:v="urn:schemas-microsoft-com:vml" Requires="v">
                <p:oleObj spid="_x0000_s1619" name="Microsoft ClipArt Gallery" r:id="rId4" imgW="3274200" imgH="5927400" progId="">
                  <p:embed/>
                </p:oleObj>
              </mc:Choice>
              <mc:Fallback>
                <p:oleObj name="Microsoft ClipArt Gallery" r:id="rId4" imgW="3274200" imgH="592740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2286253"/>
                        <a:ext cx="457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62181" name="Object 33">
            <a:hlinkClick r:id="" action="ppaction://ole?verb=0"/>
          </p:cNvPr>
          <p:cNvGraphicFramePr>
            <a:graphicFrameLocks/>
          </p:cNvGraphicFramePr>
          <p:nvPr>
            <p:extLst>
              <p:ext uri="{D42A27DB-BD31-4B8C-83A1-F6EECF244321}">
                <p14:modId xmlns:p14="http://schemas.microsoft.com/office/powerpoint/2010/main" val="2062581391"/>
              </p:ext>
            </p:extLst>
          </p:nvPr>
        </p:nvGraphicFramePr>
        <p:xfrm>
          <a:off x="7668623" y="2286253"/>
          <a:ext cx="413066" cy="762000"/>
        </p:xfrm>
        <a:graphic>
          <a:graphicData uri="http://schemas.openxmlformats.org/presentationml/2006/ole">
            <mc:AlternateContent xmlns:mc="http://schemas.openxmlformats.org/markup-compatibility/2006">
              <mc:Choice xmlns:v="urn:schemas-microsoft-com:vml" Requires="v">
                <p:oleObj spid="_x0000_s1620" name="Microsoft ClipArt Gallery" r:id="rId6" imgW="2476500" imgH="4457700" progId="">
                  <p:embed/>
                </p:oleObj>
              </mc:Choice>
              <mc:Fallback>
                <p:oleObj name="Microsoft ClipArt Gallery" r:id="rId6" imgW="2476500" imgH="445770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68623" y="2286253"/>
                        <a:ext cx="413066" cy="762000"/>
                      </a:xfrm>
                      <a:prstGeom prst="rect">
                        <a:avLst/>
                      </a:prstGeom>
                      <a:noFill/>
                      <a:ln>
                        <a:noFill/>
                      </a:ln>
                      <a:effectLst/>
                      <a:extLst/>
                    </p:spPr>
                  </p:pic>
                </p:oleObj>
              </mc:Fallback>
            </mc:AlternateContent>
          </a:graphicData>
        </a:graphic>
      </p:graphicFrame>
      <p:grpSp>
        <p:nvGrpSpPr>
          <p:cNvPr id="2" name="Group 1"/>
          <p:cNvGrpSpPr/>
          <p:nvPr/>
        </p:nvGrpSpPr>
        <p:grpSpPr>
          <a:xfrm>
            <a:off x="4448174" y="3929568"/>
            <a:ext cx="4037013" cy="1143000"/>
            <a:chOff x="2286000" y="5272088"/>
            <a:chExt cx="4037013" cy="1143000"/>
          </a:xfrm>
        </p:grpSpPr>
        <p:grpSp>
          <p:nvGrpSpPr>
            <p:cNvPr id="562182" name="Group 6"/>
            <p:cNvGrpSpPr>
              <a:grpSpLocks/>
            </p:cNvGrpSpPr>
            <p:nvPr/>
          </p:nvGrpSpPr>
          <p:grpSpPr bwMode="auto">
            <a:xfrm>
              <a:off x="2286000" y="5272088"/>
              <a:ext cx="454025" cy="1143000"/>
              <a:chOff x="922" y="1884"/>
              <a:chExt cx="457" cy="1257"/>
            </a:xfrm>
          </p:grpSpPr>
          <p:graphicFrame>
            <p:nvGraphicFramePr>
              <p:cNvPr id="32802" name="Object 34">
                <a:hlinkClick r:id="" action="ppaction://ole?verb=0"/>
              </p:cNvPr>
              <p:cNvGraphicFramePr>
                <a:graphicFrameLocks/>
              </p:cNvGraphicFramePr>
              <p:nvPr/>
            </p:nvGraphicFramePr>
            <p:xfrm>
              <a:off x="922" y="2447"/>
              <a:ext cx="382" cy="694"/>
            </p:xfrm>
            <a:graphic>
              <a:graphicData uri="http://schemas.openxmlformats.org/presentationml/2006/ole">
                <mc:AlternateContent xmlns:mc="http://schemas.openxmlformats.org/markup-compatibility/2006">
                  <mc:Choice xmlns:v="urn:schemas-microsoft-com:vml" Requires="v">
                    <p:oleObj spid="_x0000_s1621" name="Microsoft ClipArt Gallery" r:id="rId8" imgW="3274200" imgH="5927400" progId="">
                      <p:embed/>
                    </p:oleObj>
                  </mc:Choice>
                  <mc:Fallback>
                    <p:oleObj name="Microsoft ClipArt Gallery" r:id="rId8" imgW="3274200" imgH="5927400"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9" name="Rectangle 8"/>
              <p:cNvSpPr>
                <a:spLocks noChangeArrowheads="1"/>
              </p:cNvSpPr>
              <p:nvPr/>
            </p:nvSpPr>
            <p:spPr bwMode="auto">
              <a:xfrm>
                <a:off x="992"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0</a:t>
                </a:r>
              </a:p>
            </p:txBody>
          </p:sp>
        </p:grpSp>
        <p:grpSp>
          <p:nvGrpSpPr>
            <p:cNvPr id="562185" name="Group 9"/>
            <p:cNvGrpSpPr>
              <a:grpSpLocks/>
            </p:cNvGrpSpPr>
            <p:nvPr/>
          </p:nvGrpSpPr>
          <p:grpSpPr bwMode="auto">
            <a:xfrm>
              <a:off x="3309938" y="5272088"/>
              <a:ext cx="452437" cy="1143000"/>
              <a:chOff x="1952" y="1884"/>
              <a:chExt cx="456" cy="1257"/>
            </a:xfrm>
          </p:grpSpPr>
          <p:graphicFrame>
            <p:nvGraphicFramePr>
              <p:cNvPr id="32803" name="Object 35">
                <a:hlinkClick r:id="" action="ppaction://ole?verb=0"/>
              </p:cNvPr>
              <p:cNvGraphicFramePr>
                <a:graphicFrameLocks/>
              </p:cNvGraphicFramePr>
              <p:nvPr/>
            </p:nvGraphicFramePr>
            <p:xfrm>
              <a:off x="1952" y="2447"/>
              <a:ext cx="382" cy="694"/>
            </p:xfrm>
            <a:graphic>
              <a:graphicData uri="http://schemas.openxmlformats.org/presentationml/2006/ole">
                <mc:AlternateContent xmlns:mc="http://schemas.openxmlformats.org/markup-compatibility/2006">
                  <mc:Choice xmlns:v="urn:schemas-microsoft-com:vml" Requires="v">
                    <p:oleObj spid="_x0000_s1622" name="Microsoft ClipArt Gallery" r:id="rId10" imgW="3274200" imgH="5927400" progId="">
                      <p:embed/>
                    </p:oleObj>
                  </mc:Choice>
                  <mc:Fallback>
                    <p:oleObj name="Microsoft ClipArt Gallery" r:id="rId10" imgW="3274200" imgH="5927400"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52"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8" name="Rectangle 11"/>
              <p:cNvSpPr>
                <a:spLocks noChangeArrowheads="1"/>
              </p:cNvSpPr>
              <p:nvPr/>
            </p:nvSpPr>
            <p:spPr bwMode="auto">
              <a:xfrm>
                <a:off x="2022" y="1884"/>
                <a:ext cx="38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0</a:t>
                </a:r>
              </a:p>
            </p:txBody>
          </p:sp>
        </p:grpSp>
        <p:grpSp>
          <p:nvGrpSpPr>
            <p:cNvPr id="562188" name="Group 12"/>
            <p:cNvGrpSpPr>
              <a:grpSpLocks/>
            </p:cNvGrpSpPr>
            <p:nvPr/>
          </p:nvGrpSpPr>
          <p:grpSpPr bwMode="auto">
            <a:xfrm>
              <a:off x="3821113" y="5272088"/>
              <a:ext cx="452437" cy="1143000"/>
              <a:chOff x="2467" y="1884"/>
              <a:chExt cx="456" cy="1257"/>
            </a:xfrm>
          </p:grpSpPr>
          <p:graphicFrame>
            <p:nvGraphicFramePr>
              <p:cNvPr id="32804" name="Object 36">
                <a:hlinkClick r:id="" action="ppaction://ole?verb=0"/>
              </p:cNvPr>
              <p:cNvGraphicFramePr>
                <a:graphicFrameLocks/>
              </p:cNvGraphicFramePr>
              <p:nvPr/>
            </p:nvGraphicFramePr>
            <p:xfrm>
              <a:off x="2467" y="2447"/>
              <a:ext cx="382" cy="694"/>
            </p:xfrm>
            <a:graphic>
              <a:graphicData uri="http://schemas.openxmlformats.org/presentationml/2006/ole">
                <mc:AlternateContent xmlns:mc="http://schemas.openxmlformats.org/markup-compatibility/2006">
                  <mc:Choice xmlns:v="urn:schemas-microsoft-com:vml" Requires="v">
                    <p:oleObj spid="_x0000_s1623" name="Microsoft ClipArt Gallery" r:id="rId12" imgW="3274200" imgH="5927400" progId="">
                      <p:embed/>
                    </p:oleObj>
                  </mc:Choice>
                  <mc:Fallback>
                    <p:oleObj name="Microsoft ClipArt Gallery" r:id="rId12" imgW="3274200" imgH="5927400" progId="">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7"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7" name="Rectangle 14"/>
              <p:cNvSpPr>
                <a:spLocks noChangeArrowheads="1"/>
              </p:cNvSpPr>
              <p:nvPr/>
            </p:nvSpPr>
            <p:spPr bwMode="auto">
              <a:xfrm>
                <a:off x="2536"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0</a:t>
                </a:r>
              </a:p>
            </p:txBody>
          </p:sp>
        </p:grpSp>
        <p:grpSp>
          <p:nvGrpSpPr>
            <p:cNvPr id="562191" name="Group 15"/>
            <p:cNvGrpSpPr>
              <a:grpSpLocks/>
            </p:cNvGrpSpPr>
            <p:nvPr/>
          </p:nvGrpSpPr>
          <p:grpSpPr bwMode="auto">
            <a:xfrm>
              <a:off x="4843463" y="5272088"/>
              <a:ext cx="452437" cy="1143000"/>
              <a:chOff x="3497" y="1884"/>
              <a:chExt cx="455" cy="1257"/>
            </a:xfrm>
          </p:grpSpPr>
          <p:graphicFrame>
            <p:nvGraphicFramePr>
              <p:cNvPr id="32805" name="Object 37">
                <a:hlinkClick r:id="" action="ppaction://ole?verb=0"/>
              </p:cNvPr>
              <p:cNvGraphicFramePr>
                <a:graphicFrameLocks/>
              </p:cNvGraphicFramePr>
              <p:nvPr/>
            </p:nvGraphicFramePr>
            <p:xfrm>
              <a:off x="3497" y="2447"/>
              <a:ext cx="382" cy="694"/>
            </p:xfrm>
            <a:graphic>
              <a:graphicData uri="http://schemas.openxmlformats.org/presentationml/2006/ole">
                <mc:AlternateContent xmlns:mc="http://schemas.openxmlformats.org/markup-compatibility/2006">
                  <mc:Choice xmlns:v="urn:schemas-microsoft-com:vml" Requires="v">
                    <p:oleObj spid="_x0000_s1624" name="Microsoft ClipArt Gallery" r:id="rId14" imgW="3274200" imgH="5927400" progId="">
                      <p:embed/>
                    </p:oleObj>
                  </mc:Choice>
                  <mc:Fallback>
                    <p:oleObj name="Microsoft ClipArt Gallery" r:id="rId14" imgW="3274200" imgH="5927400" progId="">
                      <p:embed/>
                      <p:pic>
                        <p:nvPicPr>
                          <p:cNvPr id="0" name=""/>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97"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6" name="Rectangle 17"/>
              <p:cNvSpPr>
                <a:spLocks noChangeArrowheads="1"/>
              </p:cNvSpPr>
              <p:nvPr/>
            </p:nvSpPr>
            <p:spPr bwMode="auto">
              <a:xfrm>
                <a:off x="3565"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0</a:t>
                </a:r>
              </a:p>
            </p:txBody>
          </p:sp>
        </p:grpSp>
        <p:grpSp>
          <p:nvGrpSpPr>
            <p:cNvPr id="562194" name="Group 18"/>
            <p:cNvGrpSpPr>
              <a:grpSpLocks/>
            </p:cNvGrpSpPr>
            <p:nvPr/>
          </p:nvGrpSpPr>
          <p:grpSpPr bwMode="auto">
            <a:xfrm>
              <a:off x="5868988" y="5272088"/>
              <a:ext cx="454025" cy="1143000"/>
              <a:chOff x="4529" y="1884"/>
              <a:chExt cx="457" cy="1257"/>
            </a:xfrm>
          </p:grpSpPr>
          <p:graphicFrame>
            <p:nvGraphicFramePr>
              <p:cNvPr id="32806" name="Object 38">
                <a:hlinkClick r:id="" action="ppaction://ole?verb=0"/>
              </p:cNvPr>
              <p:cNvGraphicFramePr>
                <a:graphicFrameLocks/>
              </p:cNvGraphicFramePr>
              <p:nvPr/>
            </p:nvGraphicFramePr>
            <p:xfrm>
              <a:off x="4529" y="2447"/>
              <a:ext cx="382" cy="694"/>
            </p:xfrm>
            <a:graphic>
              <a:graphicData uri="http://schemas.openxmlformats.org/presentationml/2006/ole">
                <mc:AlternateContent xmlns:mc="http://schemas.openxmlformats.org/markup-compatibility/2006">
                  <mc:Choice xmlns:v="urn:schemas-microsoft-com:vml" Requires="v">
                    <p:oleObj spid="_x0000_s1625" name="Microsoft ClipArt Gallery" r:id="rId16" imgW="3274200" imgH="5927400" progId="">
                      <p:embed/>
                    </p:oleObj>
                  </mc:Choice>
                  <mc:Fallback>
                    <p:oleObj name="Microsoft ClipArt Gallery" r:id="rId16" imgW="3274200" imgH="5927400" progId="">
                      <p:embed/>
                      <p:pic>
                        <p:nvPicPr>
                          <p:cNvPr id="0" name=""/>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529"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5" name="Rectangle 20"/>
              <p:cNvSpPr>
                <a:spLocks noChangeArrowheads="1"/>
              </p:cNvSpPr>
              <p:nvPr/>
            </p:nvSpPr>
            <p:spPr bwMode="auto">
              <a:xfrm>
                <a:off x="4599"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0</a:t>
                </a:r>
              </a:p>
            </p:txBody>
          </p:sp>
        </p:grpSp>
        <p:grpSp>
          <p:nvGrpSpPr>
            <p:cNvPr id="562197" name="Group 21"/>
            <p:cNvGrpSpPr>
              <a:grpSpLocks/>
            </p:cNvGrpSpPr>
            <p:nvPr/>
          </p:nvGrpSpPr>
          <p:grpSpPr bwMode="auto">
            <a:xfrm>
              <a:off x="2797175" y="5272088"/>
              <a:ext cx="454025" cy="1143000"/>
              <a:chOff x="1437" y="1884"/>
              <a:chExt cx="457" cy="1257"/>
            </a:xfrm>
          </p:grpSpPr>
          <p:graphicFrame>
            <p:nvGraphicFramePr>
              <p:cNvPr id="32807" name="Object 39">
                <a:hlinkClick r:id="" action="ppaction://ole?verb=0"/>
              </p:cNvPr>
              <p:cNvGraphicFramePr>
                <a:graphicFrameLocks/>
              </p:cNvGraphicFramePr>
              <p:nvPr/>
            </p:nvGraphicFramePr>
            <p:xfrm>
              <a:off x="1437" y="2447"/>
              <a:ext cx="382" cy="694"/>
            </p:xfrm>
            <a:graphic>
              <a:graphicData uri="http://schemas.openxmlformats.org/presentationml/2006/ole">
                <mc:AlternateContent xmlns:mc="http://schemas.openxmlformats.org/markup-compatibility/2006">
                  <mc:Choice xmlns:v="urn:schemas-microsoft-com:vml" Requires="v">
                    <p:oleObj spid="_x0000_s1626" name="Microsoft ClipArt Gallery" r:id="rId18" imgW="2476500" imgH="4457700" progId="">
                      <p:embed/>
                    </p:oleObj>
                  </mc:Choice>
                  <mc:Fallback>
                    <p:oleObj name="Microsoft ClipArt Gallery" r:id="rId18" imgW="2476500" imgH="445770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7"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4" name="Rectangle 23"/>
              <p:cNvSpPr>
                <a:spLocks noChangeArrowheads="1"/>
              </p:cNvSpPr>
              <p:nvPr/>
            </p:nvSpPr>
            <p:spPr bwMode="auto">
              <a:xfrm>
                <a:off x="1507"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1</a:t>
                </a:r>
              </a:p>
            </p:txBody>
          </p:sp>
        </p:grpSp>
        <p:grpSp>
          <p:nvGrpSpPr>
            <p:cNvPr id="562200" name="Group 24"/>
            <p:cNvGrpSpPr>
              <a:grpSpLocks/>
            </p:cNvGrpSpPr>
            <p:nvPr/>
          </p:nvGrpSpPr>
          <p:grpSpPr bwMode="auto">
            <a:xfrm>
              <a:off x="4332288" y="5272088"/>
              <a:ext cx="452437" cy="1143000"/>
              <a:chOff x="2982" y="1884"/>
              <a:chExt cx="455" cy="1257"/>
            </a:xfrm>
          </p:grpSpPr>
          <p:graphicFrame>
            <p:nvGraphicFramePr>
              <p:cNvPr id="32808" name="Object 40">
                <a:hlinkClick r:id="" action="ppaction://ole?verb=0"/>
              </p:cNvPr>
              <p:cNvGraphicFramePr>
                <a:graphicFrameLocks/>
              </p:cNvGraphicFramePr>
              <p:nvPr/>
            </p:nvGraphicFramePr>
            <p:xfrm>
              <a:off x="2982" y="2447"/>
              <a:ext cx="382" cy="694"/>
            </p:xfrm>
            <a:graphic>
              <a:graphicData uri="http://schemas.openxmlformats.org/presentationml/2006/ole">
                <mc:AlternateContent xmlns:mc="http://schemas.openxmlformats.org/markup-compatibility/2006">
                  <mc:Choice xmlns:v="urn:schemas-microsoft-com:vml" Requires="v">
                    <p:oleObj spid="_x0000_s1627" name="Microsoft ClipArt Gallery" r:id="rId19" imgW="2476500" imgH="4457700" progId="">
                      <p:embed/>
                    </p:oleObj>
                  </mc:Choice>
                  <mc:Fallback>
                    <p:oleObj name="Microsoft ClipArt Gallery" r:id="rId19" imgW="2476500" imgH="445770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2"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3" name="Rectangle 26"/>
              <p:cNvSpPr>
                <a:spLocks noChangeArrowheads="1"/>
              </p:cNvSpPr>
              <p:nvPr/>
            </p:nvSpPr>
            <p:spPr bwMode="auto">
              <a:xfrm>
                <a:off x="3051" y="1884"/>
                <a:ext cx="386"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1</a:t>
                </a:r>
              </a:p>
            </p:txBody>
          </p:sp>
        </p:grpSp>
        <p:grpSp>
          <p:nvGrpSpPr>
            <p:cNvPr id="562203" name="Group 27"/>
            <p:cNvGrpSpPr>
              <a:grpSpLocks/>
            </p:cNvGrpSpPr>
            <p:nvPr/>
          </p:nvGrpSpPr>
          <p:grpSpPr bwMode="auto">
            <a:xfrm>
              <a:off x="5357813" y="5272088"/>
              <a:ext cx="454025" cy="1143000"/>
              <a:chOff x="4014" y="1884"/>
              <a:chExt cx="458" cy="1257"/>
            </a:xfrm>
          </p:grpSpPr>
          <p:graphicFrame>
            <p:nvGraphicFramePr>
              <p:cNvPr id="32809" name="Object 41">
                <a:hlinkClick r:id="" action="ppaction://ole?verb=0"/>
              </p:cNvPr>
              <p:cNvGraphicFramePr>
                <a:graphicFrameLocks/>
              </p:cNvGraphicFramePr>
              <p:nvPr/>
            </p:nvGraphicFramePr>
            <p:xfrm>
              <a:off x="4014" y="2447"/>
              <a:ext cx="382" cy="694"/>
            </p:xfrm>
            <a:graphic>
              <a:graphicData uri="http://schemas.openxmlformats.org/presentationml/2006/ole">
                <mc:AlternateContent xmlns:mc="http://schemas.openxmlformats.org/markup-compatibility/2006">
                  <mc:Choice xmlns:v="urn:schemas-microsoft-com:vml" Requires="v">
                    <p:oleObj spid="_x0000_s1628" name="Microsoft ClipArt Gallery" r:id="rId20" imgW="2476500" imgH="4457700" progId="">
                      <p:embed/>
                    </p:oleObj>
                  </mc:Choice>
                  <mc:Fallback>
                    <p:oleObj name="Microsoft ClipArt Gallery" r:id="rId20" imgW="2476500" imgH="445770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14" y="2447"/>
                            <a:ext cx="382" cy="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822" name="Rectangle 29"/>
              <p:cNvSpPr>
                <a:spLocks noChangeArrowheads="1"/>
              </p:cNvSpPr>
              <p:nvPr/>
            </p:nvSpPr>
            <p:spPr bwMode="auto">
              <a:xfrm>
                <a:off x="4085" y="1884"/>
                <a:ext cx="38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3200">
                    <a:latin typeface="Times New Roman" panose="02020603050405020304" pitchFamily="18" charset="0"/>
                  </a:rPr>
                  <a:t>1</a:t>
                </a:r>
              </a:p>
            </p:txBody>
          </p:sp>
        </p:grpSp>
      </p:grpSp>
    </p:spTree>
    <p:extLst>
      <p:ext uri="{BB962C8B-B14F-4D97-AF65-F5344CB8AC3E}">
        <p14:creationId xmlns:p14="http://schemas.microsoft.com/office/powerpoint/2010/main" val="28440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562180"/>
                                        </p:tgtEl>
                                        <p:attrNameLst>
                                          <p:attrName>style.visibility</p:attrName>
                                        </p:attrNameLst>
                                      </p:cBhvr>
                                      <p:to>
                                        <p:strVal val="visible"/>
                                      </p:to>
                                    </p:set>
                                    <p:animEffect transition="in" filter="wipe(up)">
                                      <p:cBhvr>
                                        <p:cTn id="7" dur="500"/>
                                        <p:tgtEl>
                                          <p:spTgt spid="56218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62181"/>
                                        </p:tgtEl>
                                        <p:attrNameLst>
                                          <p:attrName>style.visibility</p:attrName>
                                        </p:attrNameLst>
                                      </p:cBhvr>
                                      <p:to>
                                        <p:strVal val="visible"/>
                                      </p:to>
                                    </p:set>
                                    <p:animEffect transition="in" filter="wipe(up)">
                                      <p:cBhvr>
                                        <p:cTn id="11" dur="500"/>
                                        <p:tgtEl>
                                          <p:spTgt spid="56218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Business Process Management</a:t>
            </a:r>
          </a:p>
        </p:txBody>
      </p:sp>
      <p:sp>
        <p:nvSpPr>
          <p:cNvPr id="8" name="Content Placeholder 7"/>
          <p:cNvSpPr>
            <a:spLocks noGrp="1"/>
          </p:cNvSpPr>
          <p:nvPr>
            <p:ph idx="1"/>
          </p:nvPr>
        </p:nvSpPr>
        <p:spPr>
          <a:xfrm>
            <a:off x="209006" y="1143000"/>
            <a:ext cx="8553994" cy="5410200"/>
          </a:xfrm>
        </p:spPr>
        <p:txBody>
          <a:bodyPr/>
          <a:lstStyle/>
          <a:p>
            <a:r>
              <a:rPr lang="en-US" dirty="0"/>
              <a:t>Intentional effort to plan, document, implement, and distribute an organization’s business processes with IT </a:t>
            </a:r>
          </a:p>
          <a:p>
            <a:r>
              <a:rPr lang="en-US" dirty="0"/>
              <a:t>Best processes to manage:</a:t>
            </a:r>
          </a:p>
          <a:p>
            <a:pPr lvl="1"/>
            <a:r>
              <a:rPr lang="en-US" dirty="0"/>
              <a:t>Include employees from multiple departments</a:t>
            </a:r>
          </a:p>
          <a:p>
            <a:pPr lvl="1"/>
            <a:r>
              <a:rPr lang="en-US" dirty="0"/>
              <a:t>Require decisions that cannot be easily automated</a:t>
            </a:r>
          </a:p>
          <a:p>
            <a:pPr lvl="1"/>
            <a:r>
              <a:rPr lang="en-US" dirty="0"/>
              <a:t>Processes that change based on circumstances</a:t>
            </a:r>
          </a:p>
          <a:p>
            <a:r>
              <a:rPr lang="en-US" dirty="0"/>
              <a:t>Key Benefits of </a:t>
            </a:r>
            <a:r>
              <a:rPr lang="en-US" dirty="0">
                <a:hlinkClick r:id="rId3" action="ppaction://hlinkfile"/>
              </a:rPr>
              <a:t>BPM</a:t>
            </a:r>
            <a:r>
              <a:rPr lang="en-US" dirty="0"/>
              <a:t>:</a:t>
            </a:r>
          </a:p>
          <a:p>
            <a:pPr lvl="1"/>
            <a:r>
              <a:rPr lang="en-US" dirty="0"/>
              <a:t>Empowering Employees to make limited decisions </a:t>
            </a:r>
          </a:p>
          <a:p>
            <a:pPr lvl="1"/>
            <a:r>
              <a:rPr lang="en-US" dirty="0"/>
              <a:t>Built-in reporting provides  feedback to organization</a:t>
            </a:r>
          </a:p>
          <a:p>
            <a:pPr lvl="1"/>
            <a:r>
              <a:rPr lang="en-US" dirty="0"/>
              <a:t>Enforces Best Practices and Consistency for a process</a:t>
            </a:r>
          </a:p>
        </p:txBody>
      </p:sp>
      <p:sp>
        <p:nvSpPr>
          <p:cNvPr id="5" name="Footer Placeholder 4"/>
          <p:cNvSpPr>
            <a:spLocks noGrp="1"/>
          </p:cNvSpPr>
          <p:nvPr>
            <p:ph type="ftr" sz="quarter" idx="10"/>
          </p:nvPr>
        </p:nvSpPr>
        <p:spPr/>
        <p:txBody>
          <a:bodyPr/>
          <a:lstStyle/>
          <a:p>
            <a:r>
              <a:rPr lang="en-US" altLang="en-US"/>
              <a:t>Copyright © 2018  R.M. Laurie</a:t>
            </a:r>
          </a:p>
        </p:txBody>
      </p:sp>
      <p:sp>
        <p:nvSpPr>
          <p:cNvPr id="6" name="Slide Number Placeholder 5"/>
          <p:cNvSpPr>
            <a:spLocks noGrp="1"/>
          </p:cNvSpPr>
          <p:nvPr>
            <p:ph type="sldNum" sz="quarter" idx="11"/>
          </p:nvPr>
        </p:nvSpPr>
        <p:spPr/>
        <p:txBody>
          <a:bodyPr/>
          <a:lstStyle/>
          <a:p>
            <a:fld id="{C3ECEA23-EFEB-6D4E-93E2-5425EAF1CA00}" type="slidenum">
              <a:rPr lang="en-US" altLang="en-US" smtClean="0"/>
              <a:pPr/>
              <a:t>30</a:t>
            </a:fld>
            <a:endParaRPr lang="en-US" altLang="en-US"/>
          </a:p>
        </p:txBody>
      </p:sp>
    </p:spTree>
    <p:extLst>
      <p:ext uri="{BB962C8B-B14F-4D97-AF65-F5344CB8AC3E}">
        <p14:creationId xmlns:p14="http://schemas.microsoft.com/office/powerpoint/2010/main" val="273122074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Process Reengineering</a:t>
            </a:r>
          </a:p>
        </p:txBody>
      </p:sp>
      <p:sp>
        <p:nvSpPr>
          <p:cNvPr id="3" name="Content Placeholder 2"/>
          <p:cNvSpPr>
            <a:spLocks noGrp="1"/>
          </p:cNvSpPr>
          <p:nvPr>
            <p:ph idx="1"/>
          </p:nvPr>
        </p:nvSpPr>
        <p:spPr>
          <a:xfrm>
            <a:off x="266700" y="1227183"/>
            <a:ext cx="8458200" cy="5410200"/>
          </a:xfrm>
        </p:spPr>
        <p:txBody>
          <a:bodyPr/>
          <a:lstStyle/>
          <a:p>
            <a:r>
              <a:rPr lang="en-US" sz="2400" dirty="0"/>
              <a:t>Automating a bad process doesn’t improve it</a:t>
            </a:r>
          </a:p>
          <a:p>
            <a:r>
              <a:rPr lang="en-US" sz="2400" dirty="0"/>
              <a:t>Develop new processes that take advantage of new technologies and concepts</a:t>
            </a:r>
          </a:p>
          <a:p>
            <a:r>
              <a:rPr lang="en-US" sz="2400" dirty="0">
                <a:hlinkClick r:id="rId3" action="ppaction://hlinkfile"/>
              </a:rPr>
              <a:t>BPR</a:t>
            </a:r>
            <a:r>
              <a:rPr lang="en-US" sz="2400" dirty="0"/>
              <a:t> is fully understanding goals of a process and redesigning it to improve productivity and quality</a:t>
            </a:r>
          </a:p>
          <a:p>
            <a:pPr lvl="1"/>
            <a:r>
              <a:rPr lang="en-US" sz="2000" dirty="0"/>
              <a:t>Organize around outcomes, not tasks </a:t>
            </a:r>
          </a:p>
          <a:p>
            <a:pPr lvl="1"/>
            <a:r>
              <a:rPr lang="en-US" sz="2000" dirty="0"/>
              <a:t>Instead of repeating one step in the process over and over, the person stays involved in the process from start to end</a:t>
            </a:r>
          </a:p>
          <a:p>
            <a:pPr lvl="1"/>
            <a:r>
              <a:rPr lang="en-US" sz="2000" dirty="0"/>
              <a:t>When one department of organization creates information it should be processed by that same department</a:t>
            </a:r>
          </a:p>
          <a:p>
            <a:pPr lvl="1"/>
            <a:r>
              <a:rPr lang="en-US" sz="2000" dirty="0"/>
              <a:t>Centralize geographically dispersed resources (IT, HR, Billing)</a:t>
            </a:r>
          </a:p>
          <a:p>
            <a:pPr lvl="1"/>
            <a:r>
              <a:rPr lang="en-US" sz="2000" dirty="0"/>
              <a:t>Link parallel activities instead of integrating their results</a:t>
            </a:r>
          </a:p>
          <a:p>
            <a:pPr lvl="1"/>
            <a:r>
              <a:rPr lang="en-US" sz="2000" dirty="0"/>
              <a:t>Decisions points in workflow and build controls into process</a:t>
            </a:r>
          </a:p>
          <a:p>
            <a:pPr lvl="1"/>
            <a:r>
              <a:rPr lang="en-US" sz="2000" dirty="0"/>
              <a:t>Avoid data redundancy, capture data once, at the source</a:t>
            </a:r>
            <a:endParaRPr lang="en-US" sz="2400" dirty="0"/>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31</a:t>
            </a:fld>
            <a:endParaRPr lang="en-US" altLang="en-US"/>
          </a:p>
        </p:txBody>
      </p:sp>
    </p:spTree>
    <p:extLst>
      <p:ext uri="{BB962C8B-B14F-4D97-AF65-F5344CB8AC3E}">
        <p14:creationId xmlns:p14="http://schemas.microsoft.com/office/powerpoint/2010/main" val="27504194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B659E181-5940-7C4F-BCEC-E8C1427FD648}" type="slidenum">
              <a:rPr lang="en-US" altLang="en-US"/>
              <a:pPr/>
              <a:t>32</a:t>
            </a:fld>
            <a:endParaRPr lang="en-US" altLang="en-US"/>
          </a:p>
        </p:txBody>
      </p:sp>
      <p:sp>
        <p:nvSpPr>
          <p:cNvPr id="508933" name="Rectangle 5"/>
          <p:cNvSpPr>
            <a:spLocks noGrp="1" noChangeArrowheads="1"/>
          </p:cNvSpPr>
          <p:nvPr>
            <p:ph type="title"/>
          </p:nvPr>
        </p:nvSpPr>
        <p:spPr/>
        <p:txBody>
          <a:bodyPr/>
          <a:lstStyle/>
          <a:p>
            <a:r>
              <a:rPr lang="en-US" altLang="en-US" sz="3600"/>
              <a:t>IT’s Six Strategic Business Objectives</a:t>
            </a:r>
          </a:p>
        </p:txBody>
      </p:sp>
      <p:sp>
        <p:nvSpPr>
          <p:cNvPr id="508930" name="Rectangle 2"/>
          <p:cNvSpPr>
            <a:spLocks noGrp="1" noChangeArrowheads="1"/>
          </p:cNvSpPr>
          <p:nvPr>
            <p:ph type="body" idx="1"/>
          </p:nvPr>
        </p:nvSpPr>
        <p:spPr>
          <a:xfrm>
            <a:off x="195943" y="1208315"/>
            <a:ext cx="8643257" cy="5410200"/>
          </a:xfrm>
          <a:ln/>
        </p:spPr>
        <p:txBody>
          <a:bodyPr/>
          <a:lstStyle/>
          <a:p>
            <a:pPr marL="533400" indent="-533400">
              <a:spcBef>
                <a:spcPts val="72"/>
              </a:spcBef>
              <a:spcAft>
                <a:spcPts val="600"/>
              </a:spcAft>
              <a:buFont typeface="Wingdings" charset="2"/>
              <a:buAutoNum type="arabicPeriod"/>
            </a:pPr>
            <a:r>
              <a:rPr lang="en-US" altLang="en-US" sz="2400" dirty="0"/>
              <a:t>Operational excellence:</a:t>
            </a:r>
          </a:p>
          <a:p>
            <a:pPr marL="914400" lvl="1" indent="-457200">
              <a:spcBef>
                <a:spcPts val="72"/>
              </a:spcBef>
              <a:spcAft>
                <a:spcPts val="600"/>
              </a:spcAft>
            </a:pPr>
            <a:r>
              <a:rPr lang="en-US" altLang="en-US" sz="2000" dirty="0"/>
              <a:t>Improvement of efficiency to improve profitability</a:t>
            </a:r>
          </a:p>
          <a:p>
            <a:pPr marL="914400" lvl="1" indent="-457200">
              <a:spcBef>
                <a:spcPts val="72"/>
              </a:spcBef>
              <a:spcAft>
                <a:spcPts val="0"/>
              </a:spcAft>
            </a:pPr>
            <a:r>
              <a:rPr lang="en-US" altLang="en-US" sz="2000" i="1" dirty="0">
                <a:solidFill>
                  <a:schemeClr val="accent2">
                    <a:lumMod val="75000"/>
                  </a:schemeClr>
                </a:solidFill>
              </a:rPr>
              <a:t>Walmart’s </a:t>
            </a:r>
            <a:r>
              <a:rPr lang="en-US" altLang="en-US" sz="2000" i="1" dirty="0" err="1">
                <a:solidFill>
                  <a:schemeClr val="accent2">
                    <a:lumMod val="75000"/>
                  </a:schemeClr>
                </a:solidFill>
              </a:rPr>
              <a:t>RetailLink</a:t>
            </a:r>
            <a:r>
              <a:rPr lang="en-US" altLang="en-US" sz="2000" i="1" dirty="0">
                <a:solidFill>
                  <a:schemeClr val="accent2">
                    <a:lumMod val="75000"/>
                  </a:schemeClr>
                </a:solidFill>
              </a:rPr>
              <a:t> </a:t>
            </a:r>
            <a:r>
              <a:rPr lang="en-US" altLang="en-US" sz="2000" dirty="0"/>
              <a:t>links suppliers to stores</a:t>
            </a:r>
          </a:p>
          <a:p>
            <a:pPr marL="533400" indent="-533400">
              <a:spcBef>
                <a:spcPts val="72"/>
              </a:spcBef>
              <a:spcAft>
                <a:spcPts val="600"/>
              </a:spcAft>
              <a:buFont typeface="Wingdings" charset="2"/>
              <a:buAutoNum type="arabicPeriod"/>
            </a:pPr>
            <a:r>
              <a:rPr lang="en-US" altLang="en-US" sz="2400" dirty="0"/>
              <a:t>New products, services, and business models:</a:t>
            </a:r>
          </a:p>
          <a:p>
            <a:pPr marL="914400" lvl="1" indent="-457200">
              <a:spcBef>
                <a:spcPts val="72"/>
              </a:spcBef>
              <a:spcAft>
                <a:spcPts val="600"/>
              </a:spcAft>
            </a:pPr>
            <a:r>
              <a:rPr lang="en-US" altLang="en-US" sz="2000" dirty="0"/>
              <a:t>Enabling tool for new products and services</a:t>
            </a:r>
            <a:br>
              <a:rPr lang="en-US" altLang="en-US" sz="2000" dirty="0"/>
            </a:br>
            <a:r>
              <a:rPr lang="en-US" altLang="en-US" sz="2000" dirty="0"/>
              <a:t>Example: Apple’s iPod, iTunes, iPhone, iPad</a:t>
            </a:r>
          </a:p>
          <a:p>
            <a:pPr marL="914400" lvl="1" indent="-457200">
              <a:spcBef>
                <a:spcPts val="72"/>
              </a:spcBef>
              <a:spcAft>
                <a:spcPts val="600"/>
              </a:spcAft>
            </a:pPr>
            <a:r>
              <a:rPr lang="en-US" altLang="en-US" sz="2000" i="1" dirty="0">
                <a:solidFill>
                  <a:schemeClr val="accent2">
                    <a:lumMod val="75000"/>
                  </a:schemeClr>
                </a:solidFill>
              </a:rPr>
              <a:t>Business model</a:t>
            </a:r>
            <a:r>
              <a:rPr lang="en-US" altLang="en-US" sz="2000" dirty="0"/>
              <a:t>: describes how company produces, delivers, and sells to create wealth</a:t>
            </a:r>
          </a:p>
          <a:p>
            <a:pPr marL="533400" indent="-533400">
              <a:lnSpc>
                <a:spcPct val="90000"/>
              </a:lnSpc>
              <a:buFont typeface="Wingdings" charset="2"/>
              <a:buAutoNum type="arabicPeriod" startAt="3"/>
            </a:pPr>
            <a:r>
              <a:rPr lang="en-US" altLang="en-US" sz="2400" dirty="0"/>
              <a:t>Customer and supplier intimacy:</a:t>
            </a:r>
          </a:p>
          <a:p>
            <a:pPr marL="914400" lvl="1" indent="-457200">
              <a:lnSpc>
                <a:spcPct val="90000"/>
              </a:lnSpc>
            </a:pPr>
            <a:r>
              <a:rPr lang="en-US" altLang="en-US" sz="2000" dirty="0"/>
              <a:t>Serving customers well leads to customers returning, which raises revenues and profits</a:t>
            </a:r>
          </a:p>
          <a:p>
            <a:pPr marL="914400" lvl="1" indent="-457200">
              <a:lnSpc>
                <a:spcPct val="90000"/>
              </a:lnSpc>
            </a:pPr>
            <a:r>
              <a:rPr lang="en-US" altLang="en-US" sz="2000" dirty="0"/>
              <a:t>Example: High-end hotels use computers to track customer preferences and customize environment</a:t>
            </a:r>
          </a:p>
          <a:p>
            <a:pPr marL="914400" lvl="1" indent="-457200">
              <a:lnSpc>
                <a:spcPct val="90000"/>
              </a:lnSpc>
            </a:pPr>
            <a:r>
              <a:rPr lang="en-US" altLang="en-US" sz="2000" dirty="0"/>
              <a:t>Intimacy with suppliers allows them to provide vital inputs </a:t>
            </a:r>
            <a:r>
              <a:rPr lang="en-US" altLang="en-US" sz="2000" i="1" dirty="0">
                <a:solidFill>
                  <a:schemeClr val="accent2">
                    <a:lumMod val="75000"/>
                  </a:schemeClr>
                </a:solidFill>
              </a:rPr>
              <a:t>Just-In-Time</a:t>
            </a:r>
            <a:r>
              <a:rPr lang="en-US" altLang="en-US" sz="2000" dirty="0"/>
              <a:t>, which lowers costs</a:t>
            </a:r>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420654405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410FC8A-99A7-AA4A-B14F-AF611F464DD9}" type="slidenum">
              <a:rPr lang="en-US" altLang="en-US"/>
              <a:pPr/>
              <a:t>33</a:t>
            </a:fld>
            <a:endParaRPr lang="en-US" altLang="en-US"/>
          </a:p>
        </p:txBody>
      </p:sp>
      <p:sp>
        <p:nvSpPr>
          <p:cNvPr id="591874" name="Rectangle 2"/>
          <p:cNvSpPr>
            <a:spLocks noGrp="1" noChangeArrowheads="1"/>
          </p:cNvSpPr>
          <p:nvPr>
            <p:ph type="title"/>
          </p:nvPr>
        </p:nvSpPr>
        <p:spPr/>
        <p:txBody>
          <a:bodyPr/>
          <a:lstStyle/>
          <a:p>
            <a:r>
              <a:rPr lang="en-US" altLang="en-US" sz="3600"/>
              <a:t>IT’s Six Strategic Business Objectives</a:t>
            </a:r>
          </a:p>
        </p:txBody>
      </p:sp>
      <p:sp>
        <p:nvSpPr>
          <p:cNvPr id="591875" name="Rectangle 2"/>
          <p:cNvSpPr>
            <a:spLocks noGrp="1" noChangeArrowheads="1"/>
          </p:cNvSpPr>
          <p:nvPr>
            <p:ph type="body" idx="1"/>
          </p:nvPr>
        </p:nvSpPr>
        <p:spPr>
          <a:xfrm>
            <a:off x="328748" y="1156066"/>
            <a:ext cx="8458200" cy="4905101"/>
          </a:xfrm>
          <a:ln/>
        </p:spPr>
        <p:txBody>
          <a:bodyPr/>
          <a:lstStyle/>
          <a:p>
            <a:pPr marL="533400" indent="-533400">
              <a:lnSpc>
                <a:spcPct val="90000"/>
              </a:lnSpc>
              <a:buFont typeface="+mj-lt"/>
              <a:buAutoNum type="arabicPeriod" startAt="4"/>
            </a:pPr>
            <a:r>
              <a:rPr lang="en-US" altLang="en-US" sz="2800" dirty="0"/>
              <a:t>Improved decision making with DSS</a:t>
            </a:r>
          </a:p>
          <a:p>
            <a:pPr marL="914400" lvl="1" indent="-457200">
              <a:lnSpc>
                <a:spcPct val="90000"/>
              </a:lnSpc>
            </a:pPr>
            <a:r>
              <a:rPr lang="en-US" altLang="en-US" sz="2400" dirty="0"/>
              <a:t>Without accurate information managers must use forecasts, best guesses, luck</a:t>
            </a:r>
          </a:p>
          <a:p>
            <a:pPr marL="1295400" lvl="2" indent="-381000">
              <a:lnSpc>
                <a:spcPct val="80000"/>
              </a:lnSpc>
            </a:pPr>
            <a:r>
              <a:rPr lang="en-US" altLang="en-US" sz="2000" dirty="0"/>
              <a:t>Leads to overproduction and underproduction of goods</a:t>
            </a:r>
          </a:p>
          <a:p>
            <a:pPr marL="1295400" lvl="2" indent="-381000">
              <a:lnSpc>
                <a:spcPct val="80000"/>
              </a:lnSpc>
            </a:pPr>
            <a:r>
              <a:rPr lang="en-US" altLang="en-US" sz="2000" dirty="0"/>
              <a:t>Poor response times, raise costs, lose customers</a:t>
            </a:r>
          </a:p>
          <a:p>
            <a:pPr marL="533400" indent="-533400">
              <a:lnSpc>
                <a:spcPct val="90000"/>
              </a:lnSpc>
              <a:buFont typeface="Wingdings" charset="2"/>
              <a:buAutoNum type="arabicPeriod" startAt="5"/>
            </a:pPr>
            <a:r>
              <a:rPr lang="en-US" altLang="en-US" dirty="0"/>
              <a:t>Competitive advantage</a:t>
            </a:r>
          </a:p>
          <a:p>
            <a:pPr marL="914400" lvl="1" indent="-457200">
              <a:lnSpc>
                <a:spcPct val="90000"/>
              </a:lnSpc>
            </a:pPr>
            <a:r>
              <a:rPr lang="en-US" altLang="en-US" dirty="0"/>
              <a:t>Delivering better performance</a:t>
            </a:r>
          </a:p>
          <a:p>
            <a:pPr marL="914400" lvl="1" indent="-457200">
              <a:lnSpc>
                <a:spcPct val="90000"/>
              </a:lnSpc>
            </a:pPr>
            <a:r>
              <a:rPr lang="en-US" altLang="en-US" dirty="0"/>
              <a:t>Charging less for superior products</a:t>
            </a:r>
          </a:p>
          <a:p>
            <a:pPr marL="914400" lvl="1" indent="-457200">
              <a:lnSpc>
                <a:spcPct val="90000"/>
              </a:lnSpc>
            </a:pPr>
            <a:r>
              <a:rPr lang="en-US" altLang="en-US" dirty="0"/>
              <a:t>Rapid response to customers and suppliers</a:t>
            </a:r>
          </a:p>
          <a:p>
            <a:pPr marL="533400" indent="-533400">
              <a:lnSpc>
                <a:spcPct val="90000"/>
              </a:lnSpc>
              <a:buFont typeface="Wingdings" charset="2"/>
              <a:buAutoNum type="arabicPeriod" startAt="6"/>
            </a:pPr>
            <a:r>
              <a:rPr lang="en-US" altLang="en-US" dirty="0"/>
              <a:t>Survival</a:t>
            </a:r>
          </a:p>
          <a:p>
            <a:pPr marL="914400" lvl="1" indent="-457200">
              <a:lnSpc>
                <a:spcPct val="90000"/>
              </a:lnSpc>
            </a:pPr>
            <a:r>
              <a:rPr lang="en-US" altLang="en-US" dirty="0"/>
              <a:t>Industry-level changes example: ATM’s and ACH</a:t>
            </a:r>
          </a:p>
          <a:p>
            <a:pPr marL="914400" lvl="1" indent="-457200">
              <a:lnSpc>
                <a:spcPct val="90000"/>
              </a:lnSpc>
            </a:pPr>
            <a:r>
              <a:rPr lang="en-US" altLang="en-US" dirty="0"/>
              <a:t>Governmental regulations requirements examples</a:t>
            </a:r>
          </a:p>
          <a:p>
            <a:pPr marL="1295400" lvl="2" indent="-381000">
              <a:lnSpc>
                <a:spcPct val="90000"/>
              </a:lnSpc>
            </a:pPr>
            <a:r>
              <a:rPr lang="en-US" altLang="en-US" dirty="0"/>
              <a:t>Toxic Substances Control Act – 30 year records</a:t>
            </a:r>
          </a:p>
          <a:p>
            <a:pPr marL="1295400" lvl="2" indent="-381000">
              <a:lnSpc>
                <a:spcPct val="90000"/>
              </a:lnSpc>
            </a:pPr>
            <a:r>
              <a:rPr lang="en-US" altLang="en-US" dirty="0"/>
              <a:t>Sarbanes-Oxley Act – 5 year accounting records for audit</a:t>
            </a:r>
          </a:p>
          <a:p>
            <a:pPr marL="1295400" lvl="2" indent="-381000">
              <a:lnSpc>
                <a:spcPct val="80000"/>
              </a:lnSpc>
            </a:pPr>
            <a:endParaRPr lang="en-US" altLang="en-US" dirty="0"/>
          </a:p>
        </p:txBody>
      </p:sp>
      <p:sp>
        <p:nvSpPr>
          <p:cNvPr id="2" name="Footer Placeholder 1"/>
          <p:cNvSpPr>
            <a:spLocks noGrp="1"/>
          </p:cNvSpPr>
          <p:nvPr>
            <p:ph type="ftr" sz="quarter" idx="10"/>
          </p:nvPr>
        </p:nvSpPr>
        <p:spPr/>
        <p:txBody>
          <a:bodyPr/>
          <a:lstStyle/>
          <a:p>
            <a:r>
              <a:rPr lang="en-US" altLang="en-US"/>
              <a:t>Copyright © 2018  R.M. Laurie</a:t>
            </a:r>
          </a:p>
        </p:txBody>
      </p:sp>
    </p:spTree>
    <p:extLst>
      <p:ext uri="{BB962C8B-B14F-4D97-AF65-F5344CB8AC3E}">
        <p14:creationId xmlns:p14="http://schemas.microsoft.com/office/powerpoint/2010/main" val="338405015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Quality Management</a:t>
            </a:r>
          </a:p>
        </p:txBody>
      </p:sp>
      <p:sp>
        <p:nvSpPr>
          <p:cNvPr id="3" name="Content Placeholder 2"/>
          <p:cNvSpPr>
            <a:spLocks noGrp="1"/>
          </p:cNvSpPr>
          <p:nvPr>
            <p:ph idx="1"/>
          </p:nvPr>
        </p:nvSpPr>
        <p:spPr/>
        <p:txBody>
          <a:bodyPr/>
          <a:lstStyle/>
          <a:p>
            <a:r>
              <a:rPr lang="en-US" sz="2400" dirty="0"/>
              <a:t>ISO 9000 and 9001 defines quality standards </a:t>
            </a:r>
          </a:p>
          <a:p>
            <a:pPr lvl="1"/>
            <a:r>
              <a:rPr lang="en-US" sz="2000" dirty="0"/>
              <a:t>Corporate certification describes that they are managing business processes in an effective way</a:t>
            </a:r>
          </a:p>
          <a:p>
            <a:r>
              <a:rPr lang="en-US" sz="2400" dirty="0"/>
              <a:t>Dr </a:t>
            </a:r>
            <a:r>
              <a:rPr lang="en-US" sz="2400" dirty="0" err="1"/>
              <a:t>Demming</a:t>
            </a:r>
            <a:r>
              <a:rPr lang="en-US" sz="2400" dirty="0"/>
              <a:t> TQM </a:t>
            </a:r>
            <a:r>
              <a:rPr lang="en-US" sz="2400" dirty="0">
                <a:hlinkClick r:id="rId2" action="ppaction://hlinkfile"/>
              </a:rPr>
              <a:t>1</a:t>
            </a:r>
            <a:r>
              <a:rPr lang="en-US" sz="2400" dirty="0"/>
              <a:t> </a:t>
            </a:r>
            <a:r>
              <a:rPr lang="en-US" sz="2400" dirty="0">
                <a:hlinkClick r:id="rId3" action="ppaction://hlinkfile"/>
              </a:rPr>
              <a:t>2</a:t>
            </a:r>
            <a:r>
              <a:rPr lang="en-US" sz="2400" dirty="0"/>
              <a:t> </a:t>
            </a:r>
            <a:r>
              <a:rPr lang="en-US" sz="2400" dirty="0">
                <a:hlinkClick r:id="rId4" action="ppaction://hlinkfile"/>
              </a:rPr>
              <a:t>3</a:t>
            </a:r>
            <a:r>
              <a:rPr lang="en-US" sz="2400" dirty="0"/>
              <a:t> in Japan 1970’s in USA 1980’s</a:t>
            </a:r>
          </a:p>
          <a:p>
            <a:pPr lvl="1"/>
            <a:r>
              <a:rPr lang="en-US" sz="2000" dirty="0"/>
              <a:t>Deming's concepts based on statistical process control</a:t>
            </a:r>
          </a:p>
          <a:p>
            <a:pPr lvl="1"/>
            <a:r>
              <a:rPr lang="en-US" sz="2000" dirty="0"/>
              <a:t>Deming's </a:t>
            </a:r>
            <a:r>
              <a:rPr lang="en-US" sz="2000" dirty="0">
                <a:hlinkClick r:id="rId5" action="ppaction://hlinkfile"/>
              </a:rPr>
              <a:t>Seven Deadly Diseases of Management</a:t>
            </a:r>
            <a:endParaRPr lang="en-US" sz="2000" dirty="0"/>
          </a:p>
          <a:p>
            <a:pPr marL="1371600" lvl="2" indent="-457200">
              <a:buFont typeface="+mj-lt"/>
              <a:buAutoNum type="arabicPeriod"/>
            </a:pPr>
            <a:r>
              <a:rPr lang="en-US" sz="1800" dirty="0"/>
              <a:t>Lack of constancy of purpose</a:t>
            </a:r>
          </a:p>
          <a:p>
            <a:pPr marL="1371600" lvl="2" indent="-457200">
              <a:buFont typeface="+mj-lt"/>
              <a:buAutoNum type="arabicPeriod"/>
            </a:pPr>
            <a:r>
              <a:rPr lang="en-US" sz="1800" dirty="0"/>
              <a:t>Management by use only of data, with little consideration of data that are unknown or unknowable</a:t>
            </a:r>
          </a:p>
          <a:p>
            <a:pPr marL="1371600" lvl="2" indent="-457200">
              <a:buFont typeface="+mj-lt"/>
              <a:buAutoNum type="arabicPeriod"/>
            </a:pPr>
            <a:r>
              <a:rPr lang="en-US" sz="1800" dirty="0"/>
              <a:t>Evaluation of performance, merit rating, or annual review</a:t>
            </a:r>
          </a:p>
          <a:p>
            <a:pPr marL="1371600" lvl="2" indent="-457200">
              <a:buFont typeface="+mj-lt"/>
              <a:buAutoNum type="arabicPeriod"/>
            </a:pPr>
            <a:r>
              <a:rPr lang="en-US" sz="1800" dirty="0"/>
              <a:t>Emphasis on short-term profits</a:t>
            </a:r>
          </a:p>
          <a:p>
            <a:pPr marL="1371600" lvl="2" indent="-457200">
              <a:buFont typeface="+mj-lt"/>
              <a:buAutoNum type="arabicPeriod"/>
            </a:pPr>
            <a:r>
              <a:rPr lang="en-US" sz="1800" dirty="0"/>
              <a:t>Mobility of management; job hopping</a:t>
            </a:r>
          </a:p>
          <a:p>
            <a:pPr marL="1371600" lvl="2" indent="-457200">
              <a:buFont typeface="+mj-lt"/>
              <a:buAutoNum type="arabicPeriod"/>
            </a:pPr>
            <a:r>
              <a:rPr lang="en-US" sz="1800" dirty="0"/>
              <a:t>Excessive costs of liability</a:t>
            </a:r>
          </a:p>
          <a:p>
            <a:pPr marL="1371600" lvl="2" indent="-457200">
              <a:buFont typeface="+mj-lt"/>
              <a:buAutoNum type="arabicPeriod"/>
            </a:pPr>
            <a:r>
              <a:rPr lang="en-US" sz="1800" dirty="0"/>
              <a:t>Excessive medical costs</a:t>
            </a:r>
          </a:p>
          <a:p>
            <a:pPr lvl="1"/>
            <a:r>
              <a:rPr lang="en-US" sz="2000" dirty="0"/>
              <a:t>Deming's </a:t>
            </a:r>
            <a:r>
              <a:rPr lang="en-US" sz="2000" dirty="0">
                <a:hlinkClick r:id="rId6" action="ppaction://hlinkfile"/>
              </a:rPr>
              <a:t>14 Points for Management</a:t>
            </a:r>
            <a:endParaRPr lang="en-US" sz="2000" dirty="0"/>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34</a:t>
            </a:fld>
            <a:endParaRPr lang="en-US" altLang="en-US"/>
          </a:p>
        </p:txBody>
      </p:sp>
      <p:pic>
        <p:nvPicPr>
          <p:cNvPr id="6" name="Picture 5"/>
          <p:cNvPicPr>
            <a:picLocks noChangeAspect="1"/>
          </p:cNvPicPr>
          <p:nvPr/>
        </p:nvPicPr>
        <p:blipFill>
          <a:blip r:embed="rId7"/>
          <a:stretch>
            <a:fillRect/>
          </a:stretch>
        </p:blipFill>
        <p:spPr>
          <a:xfrm>
            <a:off x="6949441" y="4542598"/>
            <a:ext cx="1889760" cy="1985202"/>
          </a:xfrm>
          <a:prstGeom prst="rect">
            <a:avLst/>
          </a:prstGeom>
        </p:spPr>
      </p:pic>
    </p:spTree>
    <p:extLst>
      <p:ext uri="{BB962C8B-B14F-4D97-AF65-F5344CB8AC3E}">
        <p14:creationId xmlns:p14="http://schemas.microsoft.com/office/powerpoint/2010/main" val="230173926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 to View</a:t>
            </a:r>
          </a:p>
        </p:txBody>
      </p:sp>
      <p:sp>
        <p:nvSpPr>
          <p:cNvPr id="3" name="Content Placeholder 2"/>
          <p:cNvSpPr>
            <a:spLocks noGrp="1"/>
          </p:cNvSpPr>
          <p:nvPr>
            <p:ph idx="1"/>
          </p:nvPr>
        </p:nvSpPr>
        <p:spPr/>
        <p:txBody>
          <a:bodyPr/>
          <a:lstStyle/>
          <a:p>
            <a:pPr marL="514350" indent="-514350">
              <a:buFont typeface="+mj-lt"/>
              <a:buAutoNum type="arabicPeriod"/>
            </a:pPr>
            <a:r>
              <a:rPr lang="en-US" sz="2400" dirty="0"/>
              <a:t>Supply Chain? 		</a:t>
            </a:r>
            <a:r>
              <a:rPr lang="en-US" sz="2400" dirty="0">
                <a:hlinkClick r:id="rId3"/>
              </a:rPr>
              <a:t>https://youtu.be/Mi1QBxVjZAw</a:t>
            </a:r>
            <a:endParaRPr lang="en-US" sz="2400" dirty="0"/>
          </a:p>
          <a:p>
            <a:pPr marL="514350" indent="-514350">
              <a:buFont typeface="+mj-lt"/>
              <a:buAutoNum type="arabicPeriod"/>
            </a:pPr>
            <a:r>
              <a:rPr lang="en-US" sz="2400" dirty="0"/>
              <a:t>Business Processes	</a:t>
            </a:r>
            <a:r>
              <a:rPr lang="en-US" sz="2400" dirty="0">
                <a:hlinkClick r:id="rId4"/>
              </a:rPr>
              <a:t>https://youtu.be/JUInjQvzIkE</a:t>
            </a:r>
            <a:endParaRPr lang="en-US" sz="2400" dirty="0"/>
          </a:p>
          <a:p>
            <a:pPr marL="514350" indent="-514350">
              <a:buFont typeface="+mj-lt"/>
              <a:buAutoNum type="arabicPeriod"/>
            </a:pPr>
            <a:r>
              <a:rPr lang="en-US" sz="2400" dirty="0"/>
              <a:t>Document MS  		</a:t>
            </a:r>
            <a:r>
              <a:rPr lang="en-US" sz="2400" dirty="0">
                <a:hlinkClick r:id="rId5"/>
              </a:rPr>
              <a:t>https://youtu.be/-1udkX8VCTc</a:t>
            </a:r>
            <a:endParaRPr lang="en-US" sz="2400" dirty="0"/>
          </a:p>
          <a:p>
            <a:pPr marL="514350" indent="-514350">
              <a:buFont typeface="+mj-lt"/>
              <a:buAutoNum type="arabicPeriod"/>
            </a:pPr>
            <a:r>
              <a:rPr lang="en-US" sz="2400" dirty="0"/>
              <a:t>ERP			</a:t>
            </a:r>
            <a:r>
              <a:rPr lang="en-US" sz="2400" dirty="0">
                <a:hlinkClick r:id="rId6"/>
              </a:rPr>
              <a:t>https://youtu.be/6qys-562kp4</a:t>
            </a:r>
            <a:endParaRPr lang="en-US" sz="2400" dirty="0"/>
          </a:p>
          <a:p>
            <a:pPr marL="514350" indent="-514350">
              <a:buFont typeface="+mj-lt"/>
              <a:buAutoNum type="arabicPeriod"/>
            </a:pPr>
            <a:r>
              <a:rPr lang="en-US" sz="2400" dirty="0"/>
              <a:t>BPM			</a:t>
            </a:r>
            <a:r>
              <a:rPr lang="en-US" sz="2400" dirty="0">
                <a:hlinkClick r:id="rId7"/>
              </a:rPr>
              <a:t>https://youtu.be/iI6T3-7JxdU</a:t>
            </a:r>
            <a:endParaRPr lang="en-US" sz="2400" dirty="0"/>
          </a:p>
          <a:p>
            <a:pPr marL="514350" indent="-514350">
              <a:buFont typeface="+mj-lt"/>
              <a:buAutoNum type="arabicPeriod"/>
            </a:pPr>
            <a:r>
              <a:rPr lang="en-US" sz="2400" dirty="0"/>
              <a:t>BPR			</a:t>
            </a:r>
            <a:r>
              <a:rPr lang="en-US" sz="2400" dirty="0">
                <a:hlinkClick r:id="rId8"/>
              </a:rPr>
              <a:t>https://youtu.be/ee8iGNfem50</a:t>
            </a:r>
            <a:endParaRPr lang="en-US" sz="2400" dirty="0"/>
          </a:p>
          <a:p>
            <a:pPr marL="514350" indent="-514350">
              <a:buFont typeface="+mj-lt"/>
              <a:buAutoNum type="arabicPeriod"/>
            </a:pPr>
            <a:r>
              <a:rPr lang="en-US" sz="2400" dirty="0" err="1"/>
              <a:t>Demming</a:t>
            </a:r>
            <a:r>
              <a:rPr lang="en-US" sz="2400" dirty="0"/>
              <a:t> - Part 1	</a:t>
            </a:r>
            <a:r>
              <a:rPr lang="en-US" sz="2400" dirty="0">
                <a:hlinkClick r:id="rId9"/>
              </a:rPr>
              <a:t>https://youtu.be/GHvnIm9UEoQ</a:t>
            </a:r>
            <a:endParaRPr lang="en-US" sz="2400" dirty="0"/>
          </a:p>
          <a:p>
            <a:pPr marL="514350" indent="-514350">
              <a:buFont typeface="+mj-lt"/>
              <a:buAutoNum type="arabicPeriod"/>
            </a:pPr>
            <a:r>
              <a:rPr lang="en-US" sz="2400" dirty="0" err="1"/>
              <a:t>Demming</a:t>
            </a:r>
            <a:r>
              <a:rPr lang="en-US" sz="2400" dirty="0"/>
              <a:t> - Part 2	</a:t>
            </a:r>
            <a:r>
              <a:rPr lang="en-US" sz="2400" dirty="0">
                <a:hlinkClick r:id="rId10"/>
              </a:rPr>
              <a:t>https://</a:t>
            </a:r>
            <a:r>
              <a:rPr lang="en-US" sz="2400" dirty="0" err="1">
                <a:hlinkClick r:id="rId10"/>
              </a:rPr>
              <a:t>youtu.be</a:t>
            </a:r>
            <a:r>
              <a:rPr lang="en-US" sz="2400" dirty="0">
                <a:hlinkClick r:id="rId10"/>
              </a:rPr>
              <a:t>/mKFGj8sK5R8</a:t>
            </a:r>
            <a:endParaRPr lang="en-US" sz="2400" dirty="0"/>
          </a:p>
          <a:p>
            <a:pPr marL="514350" indent="-514350">
              <a:buFont typeface="+mj-lt"/>
              <a:buAutoNum type="arabicPeriod"/>
            </a:pPr>
            <a:r>
              <a:rPr lang="en-US" sz="2400" dirty="0" err="1"/>
              <a:t>Demming</a:t>
            </a:r>
            <a:r>
              <a:rPr lang="en-US" sz="2400" dirty="0"/>
              <a:t> - Part 3	</a:t>
            </a:r>
            <a:r>
              <a:rPr lang="en-US" sz="2400" dirty="0">
                <a:hlinkClick r:id="rId11"/>
              </a:rPr>
              <a:t>https://</a:t>
            </a:r>
            <a:r>
              <a:rPr lang="en-US" sz="2400" dirty="0" err="1">
                <a:hlinkClick r:id="rId11"/>
              </a:rPr>
              <a:t>youtu.be</a:t>
            </a:r>
            <a:r>
              <a:rPr lang="en-US" sz="2400" dirty="0">
                <a:hlinkClick r:id="rId11"/>
              </a:rPr>
              <a:t>/6WeTaLRb-Bs</a:t>
            </a:r>
            <a:endParaRPr lang="en-US" sz="2400" dirty="0"/>
          </a:p>
          <a:p>
            <a:pPr marL="514350" indent="-514350">
              <a:buFont typeface="+mj-lt"/>
              <a:buAutoNum type="arabicPeriod"/>
            </a:pPr>
            <a:r>
              <a:rPr lang="en-US" sz="2400" dirty="0">
                <a:hlinkClick r:id="rId12"/>
              </a:rPr>
              <a:t>https://deming.org/explore/seven-deadly-diseases</a:t>
            </a:r>
            <a:endParaRPr lang="en-US" sz="2400" dirty="0"/>
          </a:p>
          <a:p>
            <a:pPr marL="514350" indent="-514350">
              <a:buFont typeface="+mj-lt"/>
              <a:buAutoNum type="arabicPeriod"/>
            </a:pPr>
            <a:r>
              <a:rPr lang="en-US" sz="2400" dirty="0">
                <a:hlinkClick r:id="rId13"/>
              </a:rPr>
              <a:t>https://deming.org/explore/fourteen-points</a:t>
            </a: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p:txBody>
      </p:sp>
      <p:sp>
        <p:nvSpPr>
          <p:cNvPr id="4" name="Footer Placeholder 3"/>
          <p:cNvSpPr>
            <a:spLocks noGrp="1"/>
          </p:cNvSpPr>
          <p:nvPr>
            <p:ph type="ftr" sz="quarter" idx="10"/>
          </p:nvPr>
        </p:nvSpPr>
        <p:spPr/>
        <p:txBody>
          <a:bodyPr/>
          <a:lstStyle/>
          <a:p>
            <a:r>
              <a:rPr lang="en-US" altLang="en-US"/>
              <a:t>Copyright © 2018  R.M. Laurie</a:t>
            </a:r>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35</a:t>
            </a:fld>
            <a:endParaRPr lang="en-US" altLang="en-US"/>
          </a:p>
        </p:txBody>
      </p:sp>
    </p:spTree>
    <p:extLst>
      <p:ext uri="{BB962C8B-B14F-4D97-AF65-F5344CB8AC3E}">
        <p14:creationId xmlns:p14="http://schemas.microsoft.com/office/powerpoint/2010/main" val="30296567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Footer Placeholder 1"/>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36866" name="Slide Number Placeholder 2"/>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24C7BE50-1BD5-4F9D-891B-EC8DB5ABE57F}" type="slidenum">
              <a:rPr lang="en-US" altLang="en-US" sz="1000"/>
              <a:pPr/>
              <a:t>4</a:t>
            </a:fld>
            <a:endParaRPr lang="en-US" altLang="en-US" sz="1000"/>
          </a:p>
        </p:txBody>
      </p:sp>
      <p:sp>
        <p:nvSpPr>
          <p:cNvPr id="36867" name="Title 1"/>
          <p:cNvSpPr>
            <a:spLocks noGrp="1"/>
          </p:cNvSpPr>
          <p:nvPr>
            <p:ph type="title" idx="4294967295"/>
          </p:nvPr>
        </p:nvSpPr>
        <p:spPr/>
        <p:txBody>
          <a:bodyPr lIns="91440" tIns="45720" rIns="91440" bIns="45720" anchor="ctr"/>
          <a:lstStyle/>
          <a:p>
            <a:r>
              <a:rPr lang="en-US" altLang="en-US" sz="4000" dirty="0"/>
              <a:t>Personal Computers</a:t>
            </a:r>
          </a:p>
        </p:txBody>
      </p:sp>
      <p:sp>
        <p:nvSpPr>
          <p:cNvPr id="36868" name="Content Placeholder 2"/>
          <p:cNvSpPr>
            <a:spLocks noGrp="1"/>
          </p:cNvSpPr>
          <p:nvPr>
            <p:ph idx="4294967295"/>
          </p:nvPr>
        </p:nvSpPr>
        <p:spPr/>
        <p:txBody>
          <a:bodyPr lIns="91440" tIns="45720" rIns="91440" bIns="45720"/>
          <a:lstStyle/>
          <a:p>
            <a:r>
              <a:rPr lang="en-US" altLang="en-US" sz="2800" dirty="0">
                <a:solidFill>
                  <a:srgbClr val="0033CC"/>
                </a:solidFill>
              </a:rPr>
              <a:t>Personal Computers</a:t>
            </a:r>
            <a:r>
              <a:rPr lang="en-US" altLang="en-US" sz="2800" dirty="0">
                <a:solidFill>
                  <a:srgbClr val="DB7531"/>
                </a:solidFill>
              </a:rPr>
              <a:t> </a:t>
            </a:r>
            <a:r>
              <a:rPr lang="en-US" altLang="en-US" sz="2800" dirty="0"/>
              <a:t>support a person</a:t>
            </a:r>
          </a:p>
          <a:p>
            <a:pPr lvl="1"/>
            <a:r>
              <a:rPr lang="en-US" altLang="en-US" sz="2400" dirty="0">
                <a:solidFill>
                  <a:srgbClr val="0033CC"/>
                </a:solidFill>
              </a:rPr>
              <a:t>Desktop computer </a:t>
            </a:r>
            <a:r>
              <a:rPr lang="en-US" altLang="en-US" sz="2400" dirty="0"/>
              <a:t>= Designed so all of the components fit entirely on or under a desk or table</a:t>
            </a:r>
          </a:p>
          <a:p>
            <a:pPr lvl="1"/>
            <a:r>
              <a:rPr lang="en-US" altLang="en-US" sz="2400" dirty="0">
                <a:solidFill>
                  <a:srgbClr val="0033CC"/>
                </a:solidFill>
              </a:rPr>
              <a:t>Laptop (Notebook) computer </a:t>
            </a:r>
            <a:r>
              <a:rPr lang="en-US" altLang="en-US" sz="2400" dirty="0"/>
              <a:t>= Portable computer</a:t>
            </a:r>
          </a:p>
          <a:p>
            <a:pPr lvl="1"/>
            <a:r>
              <a:rPr lang="en-US" altLang="en-US" sz="2400" dirty="0">
                <a:solidFill>
                  <a:srgbClr val="0033CC"/>
                </a:solidFill>
              </a:rPr>
              <a:t>Tablet (e-Reader) computer </a:t>
            </a:r>
            <a:r>
              <a:rPr lang="en-US" altLang="en-US" sz="2400" dirty="0"/>
              <a:t>= iPad, Kindle</a:t>
            </a:r>
          </a:p>
          <a:p>
            <a:pPr lvl="1"/>
            <a:r>
              <a:rPr lang="en-US" altLang="en-US" sz="2400" dirty="0">
                <a:solidFill>
                  <a:schemeClr val="accent2">
                    <a:lumMod val="50000"/>
                  </a:schemeClr>
                </a:solidFill>
              </a:rPr>
              <a:t>Smart phones </a:t>
            </a:r>
            <a:r>
              <a:rPr lang="en-US" altLang="en-US" sz="2400" dirty="0"/>
              <a:t>= iPhone, Android</a:t>
            </a:r>
          </a:p>
        </p:txBody>
      </p:sp>
      <p:pic>
        <p:nvPicPr>
          <p:cNvPr id="3" name="Picture 2"/>
          <p:cNvPicPr>
            <a:picLocks noChangeAspect="1"/>
          </p:cNvPicPr>
          <p:nvPr/>
        </p:nvPicPr>
        <p:blipFill>
          <a:blip r:embed="rId3"/>
          <a:stretch>
            <a:fillRect/>
          </a:stretch>
        </p:blipFill>
        <p:spPr>
          <a:xfrm>
            <a:off x="143692" y="4265768"/>
            <a:ext cx="8581208" cy="2107130"/>
          </a:xfrm>
          <a:prstGeom prst="rect">
            <a:avLst/>
          </a:prstGeom>
        </p:spPr>
      </p:pic>
    </p:spTree>
    <p:extLst>
      <p:ext uri="{BB962C8B-B14F-4D97-AF65-F5344CB8AC3E}">
        <p14:creationId xmlns:p14="http://schemas.microsoft.com/office/powerpoint/2010/main" val="182806541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41986"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714B2453-6011-4630-A8FC-E5936DDFCD3B}" type="slidenum">
              <a:rPr lang="en-US" altLang="en-US" sz="1000"/>
              <a:pPr/>
              <a:t>5</a:t>
            </a:fld>
            <a:endParaRPr lang="en-US" altLang="en-US" sz="1000"/>
          </a:p>
        </p:txBody>
      </p:sp>
      <p:pic>
        <p:nvPicPr>
          <p:cNvPr id="41987" name="Content Placeholder 7" descr="Fig1-25.g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280150" y="1739900"/>
            <a:ext cx="2403475"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3"/>
          <p:cNvSpPr>
            <a:spLocks noGrp="1" noChangeArrowheads="1"/>
          </p:cNvSpPr>
          <p:nvPr>
            <p:ph type="title"/>
          </p:nvPr>
        </p:nvSpPr>
        <p:spPr/>
        <p:txBody>
          <a:bodyPr/>
          <a:lstStyle/>
          <a:p>
            <a:r>
              <a:rPr lang="en-US" altLang="en-US" dirty="0"/>
              <a:t>Server Computers</a:t>
            </a:r>
          </a:p>
        </p:txBody>
      </p:sp>
      <p:sp>
        <p:nvSpPr>
          <p:cNvPr id="41989" name="Rectangle 4"/>
          <p:cNvSpPr>
            <a:spLocks noGrp="1" noChangeArrowheads="1"/>
          </p:cNvSpPr>
          <p:nvPr>
            <p:ph type="body" idx="1"/>
          </p:nvPr>
        </p:nvSpPr>
        <p:spPr>
          <a:xfrm>
            <a:off x="407988" y="1187450"/>
            <a:ext cx="8736012" cy="5670550"/>
          </a:xfrm>
        </p:spPr>
        <p:txBody>
          <a:bodyPr/>
          <a:lstStyle/>
          <a:p>
            <a:r>
              <a:rPr lang="en-US" altLang="en-US" sz="2800" dirty="0"/>
              <a:t>These computers are shared by many users</a:t>
            </a:r>
          </a:p>
          <a:p>
            <a:pPr lvl="1"/>
            <a:r>
              <a:rPr lang="en-US" altLang="en-US" sz="2400" dirty="0"/>
              <a:t>Servers control access to </a:t>
            </a:r>
            <a:br>
              <a:rPr lang="en-US" altLang="en-US" sz="2400" dirty="0"/>
            </a:br>
            <a:r>
              <a:rPr lang="en-US" altLang="en-US" sz="2400" dirty="0"/>
              <a:t>network resources and </a:t>
            </a:r>
            <a:br>
              <a:rPr lang="en-US" altLang="en-US" sz="2400" dirty="0"/>
            </a:br>
            <a:r>
              <a:rPr lang="en-US" altLang="en-US" sz="2400" dirty="0"/>
              <a:t>provides centralized storage</a:t>
            </a:r>
          </a:p>
          <a:p>
            <a:pPr lvl="1"/>
            <a:r>
              <a:rPr lang="en-US" altLang="en-US" sz="2400" dirty="0"/>
              <a:t>Web Servers serve web</a:t>
            </a:r>
            <a:br>
              <a:rPr lang="en-US" altLang="en-US" sz="2400" dirty="0"/>
            </a:br>
            <a:r>
              <a:rPr lang="en-US" altLang="en-US" sz="2400" dirty="0"/>
              <a:t>applications and web pages </a:t>
            </a:r>
            <a:br>
              <a:rPr lang="en-US" altLang="en-US" sz="2400" dirty="0"/>
            </a:br>
            <a:r>
              <a:rPr lang="en-US" altLang="en-US" sz="2400" dirty="0"/>
              <a:t>for World Wide Web using  Internet</a:t>
            </a:r>
          </a:p>
          <a:p>
            <a:pPr lvl="1"/>
            <a:r>
              <a:rPr lang="en-US" altLang="en-US" sz="2400" dirty="0"/>
              <a:t>Mainframe  Powerful, expensive </a:t>
            </a:r>
            <a:br>
              <a:rPr lang="en-US" altLang="en-US" sz="2400" dirty="0"/>
            </a:br>
            <a:r>
              <a:rPr lang="en-US" altLang="en-US" sz="2400" dirty="0"/>
              <a:t>computer that supports </a:t>
            </a:r>
            <a:br>
              <a:rPr lang="en-US" altLang="en-US" sz="2400" dirty="0"/>
            </a:br>
            <a:r>
              <a:rPr lang="en-US" altLang="en-US" sz="2400" dirty="0"/>
              <a:t>thousands of connected users</a:t>
            </a:r>
          </a:p>
          <a:p>
            <a:pPr lvl="1"/>
            <a:r>
              <a:rPr lang="en-US" altLang="en-US" sz="2400" dirty="0"/>
              <a:t>Supercomputer Fastest, </a:t>
            </a:r>
            <a:br>
              <a:rPr lang="en-US" altLang="en-US" sz="2400" dirty="0"/>
            </a:br>
            <a:r>
              <a:rPr lang="en-US" altLang="en-US" sz="2400" dirty="0"/>
              <a:t>most powerful, most expensive </a:t>
            </a:r>
            <a:br>
              <a:rPr lang="en-US" altLang="en-US" sz="2400" dirty="0"/>
            </a:br>
            <a:r>
              <a:rPr lang="en-US" altLang="en-US" sz="2400" dirty="0"/>
              <a:t>computer used for applications </a:t>
            </a:r>
            <a:br>
              <a:rPr lang="en-US" altLang="en-US" sz="2400" dirty="0"/>
            </a:br>
            <a:r>
              <a:rPr lang="en-US" altLang="en-US" sz="2400" dirty="0"/>
              <a:t>requiring complex mathematics</a:t>
            </a:r>
            <a:br>
              <a:rPr lang="en-US" altLang="en-US" sz="2400" dirty="0"/>
            </a:br>
            <a:endParaRPr lang="en-US" altLang="en-US" sz="2400" dirty="0"/>
          </a:p>
        </p:txBody>
      </p:sp>
      <p:pic>
        <p:nvPicPr>
          <p:cNvPr id="41990" name="Content Placeholder 7" descr="Fig1-26.g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38875" y="4054475"/>
            <a:ext cx="2417763"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9443114"/>
      </p:ext>
    </p:extLst>
  </p:cSld>
  <p:clrMapOvr>
    <a:masterClrMapping/>
  </p:clrMapOvr>
  <p:transition spd="slow">
    <p:pull dir="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43010"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72BC9939-EA1F-4680-9617-14912F5D4CEB}" type="slidenum">
              <a:rPr lang="en-US" altLang="en-US" sz="1000"/>
              <a:pPr/>
              <a:t>6</a:t>
            </a:fld>
            <a:endParaRPr lang="en-US" altLang="en-US" sz="1000"/>
          </a:p>
        </p:txBody>
      </p:sp>
      <p:sp>
        <p:nvSpPr>
          <p:cNvPr id="43011" name="Rectangle 2"/>
          <p:cNvSpPr>
            <a:spLocks noGrp="1" noChangeArrowheads="1"/>
          </p:cNvSpPr>
          <p:nvPr>
            <p:ph type="title"/>
          </p:nvPr>
        </p:nvSpPr>
        <p:spPr/>
        <p:txBody>
          <a:bodyPr/>
          <a:lstStyle/>
          <a:p>
            <a:r>
              <a:rPr lang="en-US" altLang="en-US"/>
              <a:t>Embedded Computers</a:t>
            </a:r>
          </a:p>
        </p:txBody>
      </p:sp>
      <p:sp>
        <p:nvSpPr>
          <p:cNvPr id="43012" name="Rectangle 3"/>
          <p:cNvSpPr>
            <a:spLocks noGrp="1" noChangeArrowheads="1"/>
          </p:cNvSpPr>
          <p:nvPr>
            <p:ph type="body" idx="1"/>
          </p:nvPr>
        </p:nvSpPr>
        <p:spPr/>
        <p:txBody>
          <a:bodyPr/>
          <a:lstStyle/>
          <a:p>
            <a:r>
              <a:rPr lang="en-US" altLang="en-US" sz="2400"/>
              <a:t>An </a:t>
            </a:r>
            <a:r>
              <a:rPr lang="en-US" altLang="en-US" sz="2400">
                <a:solidFill>
                  <a:srgbClr val="0033CC"/>
                </a:solidFill>
              </a:rPr>
              <a:t>embedded computer</a:t>
            </a:r>
            <a:r>
              <a:rPr lang="en-US" altLang="en-US" sz="2400">
                <a:solidFill>
                  <a:srgbClr val="E46C0A"/>
                </a:solidFill>
              </a:rPr>
              <a:t> </a:t>
            </a:r>
            <a:r>
              <a:rPr lang="en-US" altLang="en-US" sz="2400"/>
              <a:t>is a special-purpose computer that functions as a component in a product</a:t>
            </a:r>
          </a:p>
        </p:txBody>
      </p:sp>
      <p:pic>
        <p:nvPicPr>
          <p:cNvPr id="2" name="Picture 1"/>
          <p:cNvPicPr>
            <a:picLocks noChangeAspect="1"/>
          </p:cNvPicPr>
          <p:nvPr/>
        </p:nvPicPr>
        <p:blipFill>
          <a:blip r:embed="rId2"/>
          <a:stretch>
            <a:fillRect/>
          </a:stretch>
        </p:blipFill>
        <p:spPr>
          <a:xfrm>
            <a:off x="482600" y="1968500"/>
            <a:ext cx="8102600" cy="4559300"/>
          </a:xfrm>
          <a:prstGeom prst="rect">
            <a:avLst/>
          </a:prstGeom>
        </p:spPr>
      </p:pic>
    </p:spTree>
    <p:extLst>
      <p:ext uri="{BB962C8B-B14F-4D97-AF65-F5344CB8AC3E}">
        <p14:creationId xmlns:p14="http://schemas.microsoft.com/office/powerpoint/2010/main" val="1264965787"/>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29"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48130"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CE5EAEE4-C197-4434-AAE5-D46EA2216AF6}" type="slidenum">
              <a:rPr lang="en-US" altLang="en-US" sz="1000"/>
              <a:pPr/>
              <a:t>7</a:t>
            </a:fld>
            <a:endParaRPr lang="en-US" altLang="en-US" sz="1000"/>
          </a:p>
        </p:txBody>
      </p:sp>
      <p:sp>
        <p:nvSpPr>
          <p:cNvPr id="48131" name="Rectangle 2"/>
          <p:cNvSpPr>
            <a:spLocks noGrp="1" noChangeArrowheads="1"/>
          </p:cNvSpPr>
          <p:nvPr>
            <p:ph type="title"/>
          </p:nvPr>
        </p:nvSpPr>
        <p:spPr/>
        <p:txBody>
          <a:bodyPr lIns="90488" tIns="44450" rIns="90488" bIns="44450" anchor="ctr"/>
          <a:lstStyle/>
          <a:p>
            <a:r>
              <a:rPr lang="en-US" altLang="en-US"/>
              <a:t>Memory Size and Speed</a:t>
            </a:r>
          </a:p>
        </p:txBody>
      </p:sp>
      <p:sp>
        <p:nvSpPr>
          <p:cNvPr id="48132" name="Rectangle 3"/>
          <p:cNvSpPr>
            <a:spLocks noGrp="1" noChangeArrowheads="1"/>
          </p:cNvSpPr>
          <p:nvPr>
            <p:ph type="body" idx="1"/>
          </p:nvPr>
        </p:nvSpPr>
        <p:spPr>
          <a:xfrm>
            <a:off x="319088" y="1362075"/>
            <a:ext cx="8326437" cy="5164138"/>
          </a:xfrm>
        </p:spPr>
        <p:txBody>
          <a:bodyPr lIns="90488" tIns="44450" rIns="90488" bIns="44450"/>
          <a:lstStyle/>
          <a:p>
            <a:r>
              <a:rPr lang="en-US" altLang="en-US" dirty="0"/>
              <a:t>Storage memory capacity is expressed in the </a:t>
            </a:r>
            <a:r>
              <a:rPr lang="en-US" altLang="en-US" dirty="0">
                <a:solidFill>
                  <a:srgbClr val="0000CC"/>
                </a:solidFill>
              </a:rPr>
              <a:t>number of bytes</a:t>
            </a:r>
          </a:p>
          <a:p>
            <a:pPr lvl="1"/>
            <a:r>
              <a:rPr lang="en-US" altLang="en-US" dirty="0"/>
              <a:t>1 </a:t>
            </a:r>
            <a:r>
              <a:rPr lang="en-US" altLang="en-US" dirty="0" err="1">
                <a:solidFill>
                  <a:srgbClr val="0000CC"/>
                </a:solidFill>
              </a:rPr>
              <a:t>Kilo</a:t>
            </a:r>
            <a:r>
              <a:rPr lang="en-US" altLang="en-US" dirty="0" err="1"/>
              <a:t>Byte</a:t>
            </a:r>
            <a:r>
              <a:rPr lang="en-US" altLang="en-US" dirty="0"/>
              <a:t> = 2</a:t>
            </a:r>
            <a:r>
              <a:rPr lang="en-US" altLang="en-US" baseline="30000" dirty="0">
                <a:solidFill>
                  <a:srgbClr val="0000CC"/>
                </a:solidFill>
              </a:rPr>
              <a:t>10</a:t>
            </a:r>
            <a:r>
              <a:rPr lang="en-US" altLang="en-US" dirty="0"/>
              <a:t> 	or 		           1024 bytes</a:t>
            </a:r>
          </a:p>
          <a:p>
            <a:pPr lvl="1"/>
            <a:r>
              <a:rPr lang="en-US" altLang="en-US" dirty="0"/>
              <a:t>1 </a:t>
            </a:r>
            <a:r>
              <a:rPr lang="en-US" altLang="en-US" dirty="0" err="1">
                <a:solidFill>
                  <a:srgbClr val="0000CC"/>
                </a:solidFill>
              </a:rPr>
              <a:t>Mega</a:t>
            </a:r>
            <a:r>
              <a:rPr lang="en-US" altLang="en-US" dirty="0" err="1"/>
              <a:t>Byte</a:t>
            </a:r>
            <a:r>
              <a:rPr lang="en-US" altLang="en-US" dirty="0"/>
              <a:t> = 2</a:t>
            </a:r>
            <a:r>
              <a:rPr lang="en-US" altLang="en-US" baseline="30000" dirty="0">
                <a:solidFill>
                  <a:srgbClr val="0000CC"/>
                </a:solidFill>
              </a:rPr>
              <a:t>20</a:t>
            </a:r>
            <a:r>
              <a:rPr lang="en-US" altLang="en-US" dirty="0"/>
              <a:t> 	or 	   	   1,048,576 bytes</a:t>
            </a:r>
          </a:p>
          <a:p>
            <a:pPr lvl="1"/>
            <a:r>
              <a:rPr lang="en-US" altLang="en-US" dirty="0"/>
              <a:t>1 </a:t>
            </a:r>
            <a:r>
              <a:rPr lang="en-US" altLang="en-US" dirty="0" err="1">
                <a:solidFill>
                  <a:srgbClr val="0000CC"/>
                </a:solidFill>
              </a:rPr>
              <a:t>Giga</a:t>
            </a:r>
            <a:r>
              <a:rPr lang="en-US" altLang="en-US" dirty="0" err="1"/>
              <a:t>Byte</a:t>
            </a:r>
            <a:r>
              <a:rPr lang="en-US" altLang="en-US" dirty="0"/>
              <a:t> = 2</a:t>
            </a:r>
            <a:r>
              <a:rPr lang="en-US" altLang="en-US" baseline="30000" dirty="0">
                <a:solidFill>
                  <a:srgbClr val="0000CC"/>
                </a:solidFill>
              </a:rPr>
              <a:t>30</a:t>
            </a:r>
            <a:r>
              <a:rPr lang="en-US" altLang="en-US" dirty="0"/>
              <a:t> 	or     	       1,073,741,824 bytes</a:t>
            </a:r>
          </a:p>
          <a:p>
            <a:pPr lvl="1"/>
            <a:r>
              <a:rPr lang="en-US" altLang="en-US" dirty="0"/>
              <a:t>1 </a:t>
            </a:r>
            <a:r>
              <a:rPr lang="en-US" altLang="en-US" dirty="0" err="1">
                <a:solidFill>
                  <a:srgbClr val="0000CC"/>
                </a:solidFill>
              </a:rPr>
              <a:t>Tera</a:t>
            </a:r>
            <a:r>
              <a:rPr lang="en-US" altLang="en-US" dirty="0" err="1"/>
              <a:t>Byte</a:t>
            </a:r>
            <a:r>
              <a:rPr lang="en-US" altLang="en-US" dirty="0"/>
              <a:t>  = 2</a:t>
            </a:r>
            <a:r>
              <a:rPr lang="en-US" altLang="en-US" baseline="30000" dirty="0">
                <a:solidFill>
                  <a:srgbClr val="0000CC"/>
                </a:solidFill>
              </a:rPr>
              <a:t>40</a:t>
            </a:r>
            <a:r>
              <a:rPr lang="en-US" altLang="en-US" dirty="0"/>
              <a:t> 	or 	1,099,511,627,776 bytes </a:t>
            </a:r>
          </a:p>
          <a:p>
            <a:r>
              <a:rPr lang="en-US" altLang="en-US" dirty="0"/>
              <a:t>Bus speeds</a:t>
            </a:r>
          </a:p>
          <a:p>
            <a:pPr lvl="1"/>
            <a:r>
              <a:rPr lang="en-US" altLang="en-US" dirty="0"/>
              <a:t>1 </a:t>
            </a:r>
            <a:r>
              <a:rPr lang="en-US" altLang="en-US" dirty="0" err="1">
                <a:solidFill>
                  <a:srgbClr val="0000CC"/>
                </a:solidFill>
              </a:rPr>
              <a:t>Kilo</a:t>
            </a:r>
            <a:r>
              <a:rPr lang="en-US" altLang="en-US" dirty="0" err="1"/>
              <a:t>Hertz</a:t>
            </a:r>
            <a:r>
              <a:rPr lang="en-US" altLang="en-US" dirty="0"/>
              <a:t> = 10</a:t>
            </a:r>
            <a:r>
              <a:rPr lang="en-US" altLang="en-US" baseline="30000" dirty="0">
                <a:solidFill>
                  <a:srgbClr val="0000CC"/>
                </a:solidFill>
              </a:rPr>
              <a:t>3</a:t>
            </a:r>
            <a:r>
              <a:rPr lang="en-US" altLang="en-US" dirty="0"/>
              <a:t> 	or 	1 </a:t>
            </a:r>
            <a:r>
              <a:rPr lang="en-US" altLang="en-US" dirty="0" err="1"/>
              <a:t>milliSecond</a:t>
            </a:r>
            <a:endParaRPr lang="en-US" altLang="en-US" dirty="0"/>
          </a:p>
          <a:p>
            <a:pPr lvl="1"/>
            <a:r>
              <a:rPr lang="en-US" altLang="en-US" dirty="0"/>
              <a:t>1 </a:t>
            </a:r>
            <a:r>
              <a:rPr lang="en-US" altLang="en-US" dirty="0" err="1">
                <a:solidFill>
                  <a:srgbClr val="0000CC"/>
                </a:solidFill>
              </a:rPr>
              <a:t>Mega</a:t>
            </a:r>
            <a:r>
              <a:rPr lang="en-US" altLang="en-US" dirty="0" err="1"/>
              <a:t>Hertz</a:t>
            </a:r>
            <a:r>
              <a:rPr lang="en-US" altLang="en-US" dirty="0"/>
              <a:t> = 10</a:t>
            </a:r>
            <a:r>
              <a:rPr lang="en-US" altLang="en-US" baseline="30000" dirty="0">
                <a:solidFill>
                  <a:srgbClr val="0000CC"/>
                </a:solidFill>
              </a:rPr>
              <a:t>6</a:t>
            </a:r>
            <a:r>
              <a:rPr lang="en-US" altLang="en-US" dirty="0"/>
              <a:t>  	or 	1 </a:t>
            </a:r>
            <a:r>
              <a:rPr lang="en-US" altLang="en-US" dirty="0" err="1"/>
              <a:t>microSecond</a:t>
            </a:r>
            <a:endParaRPr lang="en-US" altLang="en-US" dirty="0"/>
          </a:p>
          <a:p>
            <a:pPr lvl="1"/>
            <a:r>
              <a:rPr lang="en-US" altLang="en-US" dirty="0"/>
              <a:t>1 </a:t>
            </a:r>
            <a:r>
              <a:rPr lang="en-US" altLang="en-US" dirty="0" err="1">
                <a:solidFill>
                  <a:srgbClr val="0000CC"/>
                </a:solidFill>
              </a:rPr>
              <a:t>Giga</a:t>
            </a:r>
            <a:r>
              <a:rPr lang="en-US" altLang="en-US" dirty="0" err="1"/>
              <a:t>Hertz</a:t>
            </a:r>
            <a:r>
              <a:rPr lang="en-US" altLang="en-US" dirty="0"/>
              <a:t> = 10</a:t>
            </a:r>
            <a:r>
              <a:rPr lang="en-US" altLang="en-US" baseline="30000" dirty="0">
                <a:solidFill>
                  <a:srgbClr val="0000CC"/>
                </a:solidFill>
              </a:rPr>
              <a:t>9</a:t>
            </a:r>
            <a:r>
              <a:rPr lang="en-US" altLang="en-US" dirty="0"/>
              <a:t>   	or     	1 </a:t>
            </a:r>
            <a:r>
              <a:rPr lang="en-US" altLang="en-US" dirty="0" err="1"/>
              <a:t>nanoSecond</a:t>
            </a:r>
            <a:endParaRPr lang="en-US" altLang="en-US" dirty="0"/>
          </a:p>
        </p:txBody>
      </p:sp>
    </p:spTree>
    <p:extLst>
      <p:ext uri="{BB962C8B-B14F-4D97-AF65-F5344CB8AC3E}">
        <p14:creationId xmlns:p14="http://schemas.microsoft.com/office/powerpoint/2010/main" val="191876809"/>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defRPr/>
            </a:pPr>
            <a:r>
              <a:rPr lang="en-US"/>
              <a:t>Copyright © 2018  R.M. Laurie</a:t>
            </a:r>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84663" y="2538912"/>
            <a:ext cx="7363097" cy="4002314"/>
          </a:xfrm>
          <a:prstGeom prst="rect">
            <a:avLst/>
          </a:prstGeom>
        </p:spPr>
      </p:pic>
      <p:sp>
        <p:nvSpPr>
          <p:cNvPr id="50178" name="Rectangle 3"/>
          <p:cNvSpPr>
            <a:spLocks noGrp="1" noChangeArrowheads="1"/>
          </p:cNvSpPr>
          <p:nvPr>
            <p:ph type="title"/>
          </p:nvPr>
        </p:nvSpPr>
        <p:spPr>
          <a:solidFill>
            <a:srgbClr val="FFFFFF"/>
          </a:solidFill>
        </p:spPr>
        <p:txBody>
          <a:bodyPr lIns="90488" tIns="44450" rIns="90488" bIns="44450" anchor="ctr"/>
          <a:lstStyle/>
          <a:p>
            <a:r>
              <a:rPr lang="en-US" altLang="en-US" sz="4000" dirty="0"/>
              <a:t>Inside the Case </a:t>
            </a:r>
            <a:r>
              <a:rPr lang="en-US" altLang="en-US" sz="4000"/>
              <a:t>of a Desktop </a:t>
            </a:r>
            <a:r>
              <a:rPr lang="en-US" altLang="en-US" sz="4000" dirty="0"/>
              <a:t>Computer</a:t>
            </a:r>
          </a:p>
        </p:txBody>
      </p:sp>
      <p:sp>
        <p:nvSpPr>
          <p:cNvPr id="5" name="Content Placeholder 4"/>
          <p:cNvSpPr>
            <a:spLocks noGrp="1"/>
          </p:cNvSpPr>
          <p:nvPr>
            <p:ph idx="1"/>
          </p:nvPr>
        </p:nvSpPr>
        <p:spPr>
          <a:xfrm>
            <a:off x="149134" y="1131026"/>
            <a:ext cx="8458200" cy="5410200"/>
          </a:xfrm>
        </p:spPr>
        <p:txBody>
          <a:bodyPr/>
          <a:lstStyle/>
          <a:p>
            <a:r>
              <a:rPr lang="en-US" dirty="0"/>
              <a:t>Motherboard provides electrical interconnects </a:t>
            </a:r>
          </a:p>
          <a:p>
            <a:pPr lvl="1"/>
            <a:r>
              <a:rPr lang="en-US" dirty="0"/>
              <a:t>CPU = microprocessor</a:t>
            </a:r>
          </a:p>
          <a:p>
            <a:pPr lvl="1"/>
            <a:r>
              <a:rPr lang="en-US" dirty="0"/>
              <a:t>Storage devices: Hard drive, SSD, CD/DVD Drive</a:t>
            </a:r>
          </a:p>
          <a:p>
            <a:pPr lvl="1"/>
            <a:r>
              <a:rPr lang="en-US" dirty="0"/>
              <a:t>Memory</a:t>
            </a:r>
          </a:p>
          <a:p>
            <a:pPr lvl="1"/>
            <a:r>
              <a:rPr lang="en-US" dirty="0"/>
              <a:t>Ports</a:t>
            </a:r>
          </a:p>
          <a:p>
            <a:pPr lvl="1"/>
            <a:r>
              <a:rPr lang="en-US" dirty="0"/>
              <a:t>Slots</a:t>
            </a:r>
          </a:p>
        </p:txBody>
      </p:sp>
      <p:sp>
        <p:nvSpPr>
          <p:cNvPr id="3" name="Slide Number Placeholder 2"/>
          <p:cNvSpPr>
            <a:spLocks noGrp="1"/>
          </p:cNvSpPr>
          <p:nvPr>
            <p:ph type="sldNum" sz="quarter" idx="11"/>
          </p:nvPr>
        </p:nvSpPr>
        <p:spPr/>
        <p:txBody>
          <a:bodyPr/>
          <a:lstStyle/>
          <a:p>
            <a:fld id="{915F7132-5B58-4E55-9543-655BDDB3B45C}" type="slidenum">
              <a:rPr lang="en-US" altLang="en-US" smtClean="0"/>
              <a:pPr/>
              <a:t>8</a:t>
            </a:fld>
            <a:endParaRPr lang="en-US" altLang="en-US"/>
          </a:p>
        </p:txBody>
      </p:sp>
    </p:spTree>
    <p:extLst>
      <p:ext uri="{BB962C8B-B14F-4D97-AF65-F5344CB8AC3E}">
        <p14:creationId xmlns:p14="http://schemas.microsoft.com/office/powerpoint/2010/main" val="111301444"/>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Footer Placeholder 3"/>
          <p:cNvSpPr>
            <a:spLocks noGrp="1"/>
          </p:cNvSpPr>
          <p:nvPr>
            <p:ph type="ftr"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000"/>
              <a:t>Copyright © 2018  R.M. Laurie</a:t>
            </a:r>
          </a:p>
        </p:txBody>
      </p:sp>
      <p:sp>
        <p:nvSpPr>
          <p:cNvPr id="54274"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fld id="{168C5AE0-07E0-4A62-B2F7-FFE133A39CF6}" type="slidenum">
              <a:rPr lang="en-US" altLang="en-US" sz="1000"/>
              <a:pPr/>
              <a:t>9</a:t>
            </a:fld>
            <a:endParaRPr lang="en-US" altLang="en-US" sz="1000"/>
          </a:p>
        </p:txBody>
      </p:sp>
      <p:sp>
        <p:nvSpPr>
          <p:cNvPr id="54275" name="Rectangle 2"/>
          <p:cNvSpPr>
            <a:spLocks noGrp="1" noChangeArrowheads="1"/>
          </p:cNvSpPr>
          <p:nvPr>
            <p:ph type="title"/>
          </p:nvPr>
        </p:nvSpPr>
        <p:spPr/>
        <p:txBody>
          <a:bodyPr lIns="90488" tIns="44450" rIns="90488" bIns="44450" anchor="ctr"/>
          <a:lstStyle/>
          <a:p>
            <a:r>
              <a:rPr lang="en-US" altLang="en-US" dirty="0"/>
              <a:t>Central Processor Unit and Memory</a:t>
            </a:r>
          </a:p>
        </p:txBody>
      </p:sp>
      <p:sp>
        <p:nvSpPr>
          <p:cNvPr id="54276" name="Rectangle 3"/>
          <p:cNvSpPr>
            <a:spLocks noGrp="1" noChangeArrowheads="1"/>
          </p:cNvSpPr>
          <p:nvPr>
            <p:ph type="body" idx="1"/>
          </p:nvPr>
        </p:nvSpPr>
        <p:spPr>
          <a:xfrm>
            <a:off x="276225" y="1223372"/>
            <a:ext cx="6357938" cy="5556250"/>
          </a:xfrm>
        </p:spPr>
        <p:txBody>
          <a:bodyPr lIns="90488" tIns="44450" rIns="90488" bIns="44450"/>
          <a:lstStyle/>
          <a:p>
            <a:pPr>
              <a:lnSpc>
                <a:spcPct val="80000"/>
              </a:lnSpc>
            </a:pPr>
            <a:r>
              <a:rPr lang="en-US" altLang="en-US" dirty="0">
                <a:solidFill>
                  <a:schemeClr val="accent2">
                    <a:lumMod val="75000"/>
                  </a:schemeClr>
                </a:solidFill>
              </a:rPr>
              <a:t>CPU </a:t>
            </a:r>
          </a:p>
          <a:p>
            <a:pPr lvl="1">
              <a:lnSpc>
                <a:spcPct val="80000"/>
              </a:lnSpc>
            </a:pPr>
            <a:r>
              <a:rPr lang="en-US" altLang="en-US" dirty="0"/>
              <a:t>Register memory (fastest)</a:t>
            </a:r>
          </a:p>
          <a:p>
            <a:pPr lvl="1">
              <a:lnSpc>
                <a:spcPct val="80000"/>
              </a:lnSpc>
            </a:pPr>
            <a:r>
              <a:rPr lang="en-US" altLang="en-US" dirty="0"/>
              <a:t>Data transferred  with </a:t>
            </a:r>
            <a:br>
              <a:rPr lang="en-US" altLang="en-US" dirty="0"/>
            </a:br>
            <a:r>
              <a:rPr lang="en-US" altLang="en-US" dirty="0"/>
              <a:t>memory via three buses</a:t>
            </a:r>
          </a:p>
          <a:p>
            <a:pPr>
              <a:lnSpc>
                <a:spcPct val="80000"/>
              </a:lnSpc>
            </a:pPr>
            <a:r>
              <a:rPr lang="en-US" altLang="en-US" sz="2800" dirty="0">
                <a:solidFill>
                  <a:srgbClr val="0000CC"/>
                </a:solidFill>
              </a:rPr>
              <a:t>RAM Memory </a:t>
            </a:r>
          </a:p>
          <a:p>
            <a:pPr lvl="1">
              <a:lnSpc>
                <a:spcPct val="80000"/>
              </a:lnSpc>
            </a:pPr>
            <a:r>
              <a:rPr lang="en-US" altLang="en-US" sz="2400" dirty="0"/>
              <a:t>Random-access memory</a:t>
            </a:r>
          </a:p>
          <a:p>
            <a:pPr lvl="1">
              <a:lnSpc>
                <a:spcPct val="80000"/>
              </a:lnSpc>
            </a:pPr>
            <a:r>
              <a:rPr lang="en-US" altLang="en-US" sz="2400" i="1" dirty="0">
                <a:solidFill>
                  <a:schemeClr val="accent2">
                    <a:lumMod val="75000"/>
                  </a:schemeClr>
                </a:solidFill>
              </a:rPr>
              <a:t>Volatile</a:t>
            </a:r>
            <a:r>
              <a:rPr lang="en-US" altLang="en-US" sz="2400" dirty="0"/>
              <a:t> memory</a:t>
            </a:r>
          </a:p>
          <a:p>
            <a:pPr lvl="1">
              <a:lnSpc>
                <a:spcPct val="80000"/>
              </a:lnSpc>
            </a:pPr>
            <a:r>
              <a:rPr lang="en-US" altLang="en-US" dirty="0"/>
              <a:t>Stores program </a:t>
            </a:r>
            <a:br>
              <a:rPr lang="en-US" altLang="en-US" dirty="0"/>
            </a:br>
            <a:r>
              <a:rPr lang="en-US" altLang="en-US" dirty="0"/>
              <a:t>instructions and data </a:t>
            </a:r>
            <a:endParaRPr lang="en-US" altLang="en-US" sz="2400" dirty="0"/>
          </a:p>
          <a:p>
            <a:pPr>
              <a:lnSpc>
                <a:spcPct val="80000"/>
              </a:lnSpc>
            </a:pPr>
            <a:r>
              <a:rPr lang="en-US" altLang="en-US" sz="2800" dirty="0">
                <a:solidFill>
                  <a:srgbClr val="0000CC"/>
                </a:solidFill>
              </a:rPr>
              <a:t>ROM Memory</a:t>
            </a:r>
            <a:endParaRPr lang="en-US" altLang="en-US" sz="2800" dirty="0"/>
          </a:p>
          <a:p>
            <a:pPr lvl="1">
              <a:lnSpc>
                <a:spcPct val="80000"/>
              </a:lnSpc>
            </a:pPr>
            <a:r>
              <a:rPr lang="en-US" altLang="en-US" sz="2400" dirty="0"/>
              <a:t>Read-only memory</a:t>
            </a:r>
          </a:p>
          <a:p>
            <a:pPr lvl="1">
              <a:lnSpc>
                <a:spcPct val="80000"/>
              </a:lnSpc>
            </a:pPr>
            <a:r>
              <a:rPr lang="en-US" altLang="en-US" sz="2400" i="1" dirty="0">
                <a:solidFill>
                  <a:schemeClr val="accent2">
                    <a:lumMod val="75000"/>
                  </a:schemeClr>
                </a:solidFill>
              </a:rPr>
              <a:t>Non-volatile</a:t>
            </a:r>
            <a:r>
              <a:rPr lang="en-US" altLang="en-US" sz="2400" dirty="0"/>
              <a:t> memory</a:t>
            </a:r>
          </a:p>
          <a:p>
            <a:pPr lvl="1">
              <a:lnSpc>
                <a:spcPct val="80000"/>
              </a:lnSpc>
            </a:pPr>
            <a:r>
              <a:rPr lang="en-US" altLang="en-US" dirty="0"/>
              <a:t>Boot program</a:t>
            </a:r>
          </a:p>
          <a:p>
            <a:pPr lvl="1">
              <a:lnSpc>
                <a:spcPct val="80000"/>
              </a:lnSpc>
            </a:pPr>
            <a:r>
              <a:rPr lang="en-US" altLang="en-US" sz="2400" dirty="0"/>
              <a:t>Usually Flash memory</a:t>
            </a:r>
          </a:p>
          <a:p>
            <a:pPr>
              <a:lnSpc>
                <a:spcPct val="80000"/>
              </a:lnSpc>
            </a:pPr>
            <a:r>
              <a:rPr lang="en-US" altLang="en-US" dirty="0"/>
              <a:t>Speed  CPU</a:t>
            </a:r>
            <a:r>
              <a:rPr lang="en-US" altLang="en-US" dirty="0">
                <a:sym typeface="Wingdings"/>
              </a:rPr>
              <a:t>RAMSSDHD</a:t>
            </a:r>
            <a:endParaRPr lang="en-US" altLang="en-US" dirty="0"/>
          </a:p>
        </p:txBody>
      </p:sp>
      <p:sp>
        <p:nvSpPr>
          <p:cNvPr id="54277" name="Rectangle 4"/>
          <p:cNvSpPr>
            <a:spLocks noChangeArrowheads="1"/>
          </p:cNvSpPr>
          <p:nvPr/>
        </p:nvSpPr>
        <p:spPr bwMode="auto">
          <a:xfrm>
            <a:off x="5181600" y="1374775"/>
            <a:ext cx="3270250" cy="1968500"/>
          </a:xfrm>
          <a:prstGeom prst="rect">
            <a:avLst/>
          </a:prstGeom>
          <a:solidFill>
            <a:srgbClr val="CCFFCC"/>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FFCC"/>
            </a:extrusionClr>
            <a:contourClr>
              <a:srgbClr val="CCFFCC"/>
            </a:contourClr>
          </a:sp3d>
        </p:spPr>
        <p:txBody>
          <a:bodyPr wrap="none" anchor="ctr">
            <a:flatTx/>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lnSpc>
                <a:spcPct val="90000"/>
              </a:lnSpc>
              <a:spcBef>
                <a:spcPct val="20000"/>
              </a:spcBef>
              <a:buClr>
                <a:schemeClr val="hlink"/>
              </a:buClr>
              <a:buSzPct val="55000"/>
              <a:buFont typeface="Wingdings" panose="05000000000000000000" pitchFamily="2" charset="2"/>
              <a:buChar char="n"/>
            </a:pPr>
            <a:endParaRPr lang="en-US" altLang="en-US" b="1"/>
          </a:p>
        </p:txBody>
      </p:sp>
      <p:sp>
        <p:nvSpPr>
          <p:cNvPr id="54278" name="Rectangle 5"/>
          <p:cNvSpPr>
            <a:spLocks noChangeArrowheads="1"/>
          </p:cNvSpPr>
          <p:nvPr/>
        </p:nvSpPr>
        <p:spPr bwMode="auto">
          <a:xfrm>
            <a:off x="5170488" y="4425950"/>
            <a:ext cx="3270250" cy="1968500"/>
          </a:xfrm>
          <a:prstGeom prst="rect">
            <a:avLst/>
          </a:prstGeom>
          <a:solidFill>
            <a:srgbClr val="CCE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ECFF"/>
            </a:extrusionClr>
            <a:contourClr>
              <a:srgbClr val="CCECFF"/>
            </a:contourClr>
          </a:sp3d>
        </p:spPr>
        <p:txBody>
          <a:bodyPr wrap="none" anchor="ctr">
            <a:flatTx/>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49894" name="Rectangle 6"/>
          <p:cNvSpPr>
            <a:spLocks noChangeArrowheads="1"/>
          </p:cNvSpPr>
          <p:nvPr/>
        </p:nvSpPr>
        <p:spPr bwMode="auto">
          <a:xfrm>
            <a:off x="5373688" y="4629150"/>
            <a:ext cx="2962275" cy="1489075"/>
          </a:xfrm>
          <a:prstGeom prst="rect">
            <a:avLst/>
          </a:prstGeom>
          <a:noFill/>
          <a:ln>
            <a:noFill/>
          </a:ln>
          <a:effectLst/>
          <a:extLst/>
        </p:spPr>
        <p:txBody>
          <a:bodyPr wrap="none" lIns="90488" tIns="44450" rIns="90488" bIns="44450">
            <a:spAutoFit/>
          </a:bodyPr>
          <a:lstStyle/>
          <a:p>
            <a:pPr algn="ctr" eaLnBrk="0" hangingPunct="0">
              <a:defRPr/>
            </a:pPr>
            <a:r>
              <a:rPr lang="en-US" sz="4400" b="1">
                <a:effectLst>
                  <a:outerShdw blurRad="38100" dist="38100" dir="2700000" algn="tl">
                    <a:srgbClr val="C0C0C0"/>
                  </a:outerShdw>
                </a:effectLst>
                <a:latin typeface="Arial" charset="0"/>
                <a:cs typeface="+mn-cs"/>
              </a:rPr>
              <a:t>CPU</a:t>
            </a:r>
          </a:p>
          <a:p>
            <a:pPr algn="ctr" eaLnBrk="0" hangingPunct="0">
              <a:defRPr/>
            </a:pPr>
            <a:r>
              <a:rPr lang="en-US" sz="2400" b="1">
                <a:latin typeface="Arial" charset="0"/>
                <a:cs typeface="+mn-cs"/>
              </a:rPr>
              <a:t>8 KBytes Registers</a:t>
            </a:r>
            <a:br>
              <a:rPr lang="en-US" sz="2400" b="1">
                <a:latin typeface="Arial" charset="0"/>
                <a:cs typeface="+mn-cs"/>
              </a:rPr>
            </a:br>
            <a:r>
              <a:rPr lang="en-US" sz="2400" b="1">
                <a:latin typeface="Arial" charset="0"/>
                <a:cs typeface="+mn-cs"/>
              </a:rPr>
              <a:t>4 GHz = 250 pSec</a:t>
            </a:r>
            <a:endParaRPr lang="en-US" sz="3200" b="1">
              <a:latin typeface="Arial" charset="0"/>
              <a:cs typeface="+mn-cs"/>
            </a:endParaRPr>
          </a:p>
        </p:txBody>
      </p:sp>
      <p:sp>
        <p:nvSpPr>
          <p:cNvPr id="54280" name="Rectangle 7"/>
          <p:cNvSpPr>
            <a:spLocks noChangeArrowheads="1"/>
          </p:cNvSpPr>
          <p:nvPr/>
        </p:nvSpPr>
        <p:spPr bwMode="auto">
          <a:xfrm>
            <a:off x="5218113" y="1477963"/>
            <a:ext cx="3154362"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a:r>
              <a:rPr lang="en-US" altLang="en-US" sz="4400" b="1"/>
              <a:t>Memory</a:t>
            </a:r>
            <a:br>
              <a:rPr lang="en-US" altLang="en-US" sz="4400" b="1"/>
            </a:br>
            <a:r>
              <a:rPr lang="en-US" altLang="en-US" b="1"/>
              <a:t>4 GBytes</a:t>
            </a:r>
          </a:p>
          <a:p>
            <a:pPr algn="ctr"/>
            <a:r>
              <a:rPr lang="en-US" altLang="en-US" sz="2400" b="1"/>
              <a:t>800 MHz = 1.25 nSec</a:t>
            </a:r>
          </a:p>
        </p:txBody>
      </p:sp>
      <p:sp>
        <p:nvSpPr>
          <p:cNvPr id="54281" name="AutoShape 8"/>
          <p:cNvSpPr>
            <a:spLocks noChangeArrowheads="1"/>
          </p:cNvSpPr>
          <p:nvPr/>
        </p:nvSpPr>
        <p:spPr bwMode="auto">
          <a:xfrm>
            <a:off x="8045450" y="3324225"/>
            <a:ext cx="333375" cy="1058863"/>
          </a:xfrm>
          <a:prstGeom prst="upDownArrow">
            <a:avLst>
              <a:gd name="adj1" fmla="val 50000"/>
              <a:gd name="adj2" fmla="val 63524"/>
            </a:avLst>
          </a:prstGeom>
          <a:solidFill>
            <a:srgbClr val="CC0000"/>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4282" name="AutoShape 9"/>
          <p:cNvSpPr>
            <a:spLocks noChangeArrowheads="1"/>
          </p:cNvSpPr>
          <p:nvPr/>
        </p:nvSpPr>
        <p:spPr bwMode="auto">
          <a:xfrm>
            <a:off x="5283200" y="3338513"/>
            <a:ext cx="363538" cy="1058862"/>
          </a:xfrm>
          <a:prstGeom prst="upArrow">
            <a:avLst>
              <a:gd name="adj1" fmla="val 50000"/>
              <a:gd name="adj2" fmla="val 72816"/>
            </a:avLst>
          </a:prstGeom>
          <a:solidFill>
            <a:schemeClr val="folHlink"/>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4283" name="AutoShape 10"/>
          <p:cNvSpPr>
            <a:spLocks noChangeArrowheads="1"/>
          </p:cNvSpPr>
          <p:nvPr/>
        </p:nvSpPr>
        <p:spPr bwMode="auto">
          <a:xfrm>
            <a:off x="6883400" y="3357563"/>
            <a:ext cx="160338" cy="1058862"/>
          </a:xfrm>
          <a:prstGeom prst="upArrow">
            <a:avLst>
              <a:gd name="adj1" fmla="val 50000"/>
              <a:gd name="adj2" fmla="val 165098"/>
            </a:avLst>
          </a:prstGeom>
          <a:solidFill>
            <a:srgbClr val="FF0000"/>
          </a:solidFill>
          <a:ln w="12700">
            <a:solidFill>
              <a:schemeClr val="tx1"/>
            </a:solidFill>
            <a:miter lim="800000"/>
            <a:headEnd type="none" w="sm" len="sm"/>
            <a:tailEnd type="none" w="sm" len="sm"/>
          </a:ln>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endParaRPr lang="en-US" altLang="en-US"/>
          </a:p>
        </p:txBody>
      </p:sp>
      <p:sp>
        <p:nvSpPr>
          <p:cNvPr id="54284" name="Text Box 11"/>
          <p:cNvSpPr txBox="1">
            <a:spLocks noChangeArrowheads="1"/>
          </p:cNvSpPr>
          <p:nvPr/>
        </p:nvSpPr>
        <p:spPr bwMode="auto">
          <a:xfrm>
            <a:off x="4160838" y="3568700"/>
            <a:ext cx="12017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r"/>
            <a:r>
              <a:rPr lang="en-US" altLang="en-US" sz="2000" b="1"/>
              <a:t>Address</a:t>
            </a:r>
            <a:br>
              <a:rPr lang="en-US" altLang="en-US" sz="2000" b="1"/>
            </a:br>
            <a:r>
              <a:rPr lang="en-US" altLang="en-US" sz="2000" b="1"/>
              <a:t>Bus</a:t>
            </a:r>
          </a:p>
        </p:txBody>
      </p:sp>
      <p:sp>
        <p:nvSpPr>
          <p:cNvPr id="54285" name="Text Box 12"/>
          <p:cNvSpPr txBox="1">
            <a:spLocks noChangeArrowheads="1"/>
          </p:cNvSpPr>
          <p:nvPr/>
        </p:nvSpPr>
        <p:spPr bwMode="auto">
          <a:xfrm>
            <a:off x="7394575" y="3505200"/>
            <a:ext cx="735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r"/>
            <a:r>
              <a:rPr lang="en-US" altLang="en-US" sz="2000" b="1"/>
              <a:t>Data</a:t>
            </a:r>
            <a:br>
              <a:rPr lang="en-US" altLang="en-US" sz="2000" b="1"/>
            </a:br>
            <a:r>
              <a:rPr lang="en-US" altLang="en-US" sz="2000" b="1"/>
              <a:t>Bus</a:t>
            </a:r>
          </a:p>
        </p:txBody>
      </p:sp>
      <p:sp>
        <p:nvSpPr>
          <p:cNvPr id="54286" name="Text Box 13"/>
          <p:cNvSpPr txBox="1">
            <a:spLocks noChangeArrowheads="1"/>
          </p:cNvSpPr>
          <p:nvPr/>
        </p:nvSpPr>
        <p:spPr bwMode="auto">
          <a:xfrm>
            <a:off x="5792788" y="3546475"/>
            <a:ext cx="10874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r"/>
            <a:r>
              <a:rPr lang="en-US" altLang="en-US" sz="2000" b="1"/>
              <a:t>Control</a:t>
            </a:r>
            <a:br>
              <a:rPr lang="en-US" altLang="en-US" sz="2000" b="1"/>
            </a:br>
            <a:r>
              <a:rPr lang="en-US" altLang="en-US" sz="2000" b="1"/>
              <a:t>Bus</a:t>
            </a:r>
          </a:p>
        </p:txBody>
      </p:sp>
    </p:spTree>
    <p:extLst>
      <p:ext uri="{BB962C8B-B14F-4D97-AF65-F5344CB8AC3E}">
        <p14:creationId xmlns:p14="http://schemas.microsoft.com/office/powerpoint/2010/main" val="1731242675"/>
      </p:ext>
    </p:extLst>
  </p:cSld>
  <p:clrMapOvr>
    <a:masterClrMapping/>
  </p:clrMapOvr>
  <p:transition spd="med">
    <p:pull/>
  </p:transition>
</p:sld>
</file>

<file path=ppt/theme/theme1.xml><?xml version="1.0" encoding="utf-8"?>
<a:theme xmlns:a="http://schemas.openxmlformats.org/drawingml/2006/main" name="Violet_RML">
  <a:themeElements>
    <a:clrScheme name="">
      <a:dk1>
        <a:srgbClr val="000000"/>
      </a:dk1>
      <a:lt1>
        <a:srgbClr val="FFFFCC"/>
      </a:lt1>
      <a:dk2>
        <a:srgbClr val="4D4D4D"/>
      </a:dk2>
      <a:lt2>
        <a:srgbClr val="FFFFCC"/>
      </a:lt2>
      <a:accent1>
        <a:srgbClr val="FFCC00"/>
      </a:accent1>
      <a:accent2>
        <a:srgbClr val="6666FF"/>
      </a:accent2>
      <a:accent3>
        <a:srgbClr val="FFFFE2"/>
      </a:accent3>
      <a:accent4>
        <a:srgbClr val="000000"/>
      </a:accent4>
      <a:accent5>
        <a:srgbClr val="FFE2AA"/>
      </a:accent5>
      <a:accent6>
        <a:srgbClr val="5C5CE7"/>
      </a:accent6>
      <a:hlink>
        <a:srgbClr val="CC0000"/>
      </a:hlink>
      <a:folHlink>
        <a:srgbClr val="990066"/>
      </a:folHlink>
    </a:clrScheme>
    <a:fontScheme name="Violet_RML">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a:ln>
              <a:noFill/>
            </a:ln>
            <a:solidFill>
              <a:schemeClr val="tx1"/>
            </a:solidFill>
            <a:effectLst/>
            <a:latin typeface="Arial" charset="0"/>
          </a:defRPr>
        </a:defPPr>
      </a:lstStyle>
    </a:lnDef>
  </a:objectDefaults>
  <a:extraClrSchemeLst>
    <a:extraClrScheme>
      <a:clrScheme name="Violet_RML 1">
        <a:dk1>
          <a:srgbClr val="000000"/>
        </a:dk1>
        <a:lt1>
          <a:srgbClr val="FFFFFF"/>
        </a:lt1>
        <a:dk2>
          <a:srgbClr val="990066"/>
        </a:dk2>
        <a:lt2>
          <a:srgbClr val="00CCCC"/>
        </a:lt2>
        <a:accent1>
          <a:srgbClr val="D60093"/>
        </a:accent1>
        <a:accent2>
          <a:srgbClr val="FFFF66"/>
        </a:accent2>
        <a:accent3>
          <a:srgbClr val="CAAAB8"/>
        </a:accent3>
        <a:accent4>
          <a:srgbClr val="DADADA"/>
        </a:accent4>
        <a:accent5>
          <a:srgbClr val="E8AAC8"/>
        </a:accent5>
        <a:accent6>
          <a:srgbClr val="E7E75C"/>
        </a:accent6>
        <a:hlink>
          <a:srgbClr val="FF9933"/>
        </a:hlink>
        <a:folHlink>
          <a:srgbClr val="FFCCFF"/>
        </a:folHlink>
      </a:clrScheme>
      <a:clrMap bg1="dk2" tx1="lt1" bg2="dk1" tx2="lt2" accent1="accent1" accent2="accent2" accent3="accent3" accent4="accent4" accent5="accent5" accent6="accent6" hlink="hlink" folHlink="folHlink"/>
    </a:extraClrScheme>
    <a:extraClrScheme>
      <a:clrScheme name="Violet_RML 2">
        <a:dk1>
          <a:srgbClr val="000000"/>
        </a:dk1>
        <a:lt1>
          <a:srgbClr val="FFFFCC"/>
        </a:lt1>
        <a:dk2>
          <a:srgbClr val="996600"/>
        </a:dk2>
        <a:lt2>
          <a:srgbClr val="FFFFCC"/>
        </a:lt2>
        <a:accent1>
          <a:srgbClr val="FFCC00"/>
        </a:accent1>
        <a:accent2>
          <a:srgbClr val="6666FF"/>
        </a:accent2>
        <a:accent3>
          <a:srgbClr val="FFFFE2"/>
        </a:accent3>
        <a:accent4>
          <a:srgbClr val="000000"/>
        </a:accent4>
        <a:accent5>
          <a:srgbClr val="FFE2AA"/>
        </a:accent5>
        <a:accent6>
          <a:srgbClr val="5C5CE7"/>
        </a:accent6>
        <a:hlink>
          <a:srgbClr val="999933"/>
        </a:hlink>
        <a:folHlink>
          <a:srgbClr val="990066"/>
        </a:folHlink>
      </a:clrScheme>
      <a:clrMap bg1="lt1" tx1="dk1" bg2="lt2" tx2="dk2" accent1="accent1" accent2="accent2" accent3="accent3" accent4="accent4" accent5="accent5" accent6="accent6" hlink="hlink" folHlink="folHlink"/>
    </a:extraClrScheme>
    <a:extraClrScheme>
      <a:clrScheme name="Violet_RML 3">
        <a:dk1>
          <a:srgbClr val="000000"/>
        </a:dk1>
        <a:lt1>
          <a:srgbClr val="FFFFFF"/>
        </a:lt1>
        <a:dk2>
          <a:srgbClr val="000000"/>
        </a:dk2>
        <a:lt2>
          <a:srgbClr val="FFFFFF"/>
        </a:lt2>
        <a:accent1>
          <a:srgbClr val="EAEAEA"/>
        </a:accent1>
        <a:accent2>
          <a:srgbClr val="969696"/>
        </a:accent2>
        <a:accent3>
          <a:srgbClr val="FFFFFF"/>
        </a:accent3>
        <a:accent4>
          <a:srgbClr val="000000"/>
        </a:accent4>
        <a:accent5>
          <a:srgbClr val="F3F3F3"/>
        </a:accent5>
        <a:accent6>
          <a:srgbClr val="878787"/>
        </a:accent6>
        <a:hlink>
          <a:srgbClr val="5F5F5F"/>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8888</TotalTime>
  <Words>3066</Words>
  <Application>Microsoft Macintosh PowerPoint</Application>
  <PresentationFormat>On-screen Show (4:3)</PresentationFormat>
  <Paragraphs>567</Paragraphs>
  <Slides>35</Slides>
  <Notes>27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Arial Unicode MS</vt:lpstr>
      <vt:lpstr>Arial</vt:lpstr>
      <vt:lpstr>Calibri</vt:lpstr>
      <vt:lpstr>Impact</vt:lpstr>
      <vt:lpstr>Times New Roman</vt:lpstr>
      <vt:lpstr>Wingdings</vt:lpstr>
      <vt:lpstr>Violet_RML</vt:lpstr>
      <vt:lpstr>Microsoft ClipArt Gallery</vt:lpstr>
      <vt:lpstr>Information Technology Infrastructure</vt:lpstr>
      <vt:lpstr>Chapter 2 – Computer Hardware</vt:lpstr>
      <vt:lpstr>Digital Device = Binary Processor</vt:lpstr>
      <vt:lpstr>Personal Computers</vt:lpstr>
      <vt:lpstr>Server Computers</vt:lpstr>
      <vt:lpstr>Embedded Computers</vt:lpstr>
      <vt:lpstr>Memory Size and Speed</vt:lpstr>
      <vt:lpstr>Inside the Case of a Desktop Computer</vt:lpstr>
      <vt:lpstr>Central Processor Unit and Memory</vt:lpstr>
      <vt:lpstr>Storage devices are Non-volatile</vt:lpstr>
      <vt:lpstr>Input and Output Peripheral Devices</vt:lpstr>
      <vt:lpstr>Chapter 3 – Software</vt:lpstr>
      <vt:lpstr>Functions of an Operating System</vt:lpstr>
      <vt:lpstr>Unix and Linux</vt:lpstr>
      <vt:lpstr>Utility Programs</vt:lpstr>
      <vt:lpstr>Application Software</vt:lpstr>
      <vt:lpstr>Office Suite Software</vt:lpstr>
      <vt:lpstr>Spreadsheet</vt:lpstr>
      <vt:lpstr> Applications for the Enterprise</vt:lpstr>
      <vt:lpstr>Chapter 5 – Networking </vt:lpstr>
      <vt:lpstr>TCP/IP Internetworking Protocols</vt:lpstr>
      <vt:lpstr>Accessing the World Wide Web</vt:lpstr>
      <vt:lpstr>Cloud Storage</vt:lpstr>
      <vt:lpstr>Chapter 8: Business Processes</vt:lpstr>
      <vt:lpstr>DMS = Document Management System</vt:lpstr>
      <vt:lpstr>Enterprise Applications</vt:lpstr>
      <vt:lpstr>How ERP Systems Work</vt:lpstr>
      <vt:lpstr>Enterprise Resource Planning System</vt:lpstr>
      <vt:lpstr>Business Value of Enterprise Systems</vt:lpstr>
      <vt:lpstr>Business Process Management</vt:lpstr>
      <vt:lpstr>Business Process Reengineering</vt:lpstr>
      <vt:lpstr>IT’s Six Strategic Business Objectives</vt:lpstr>
      <vt:lpstr>IT’s Six Strategic Business Objectives</vt:lpstr>
      <vt:lpstr>Total Quality Management</vt:lpstr>
      <vt:lpstr>Videos to View</vt:lpstr>
    </vt:vector>
  </TitlesOfParts>
  <Manager/>
  <Company>UMUC</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Infrastructure</dc:title>
  <dc:subject>Management Information Systems</dc:subject>
  <dc:creator>Robert Laurie</dc:creator>
  <cp:keywords/>
  <dc:description/>
  <cp:lastModifiedBy>Robert Laurie</cp:lastModifiedBy>
  <cp:revision>369</cp:revision>
  <cp:lastPrinted>2018-10-29T04:43:02Z</cp:lastPrinted>
  <dcterms:created xsi:type="dcterms:W3CDTF">1999-10-06T03:08:35Z</dcterms:created>
  <dcterms:modified xsi:type="dcterms:W3CDTF">2018-10-29T04:50:06Z</dcterms:modified>
  <cp:category/>
</cp:coreProperties>
</file>